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1"/>
  </p:notesMasterIdLst>
  <p:sldIdLst>
    <p:sldId id="613" r:id="rId2"/>
    <p:sldId id="636" r:id="rId3"/>
    <p:sldId id="668" r:id="rId4"/>
    <p:sldId id="670" r:id="rId5"/>
    <p:sldId id="669" r:id="rId6"/>
    <p:sldId id="1641" r:id="rId7"/>
    <p:sldId id="671" r:id="rId8"/>
    <p:sldId id="672" r:id="rId9"/>
    <p:sldId id="673" r:id="rId10"/>
    <p:sldId id="1636" r:id="rId11"/>
    <p:sldId id="674" r:id="rId12"/>
    <p:sldId id="1642" r:id="rId13"/>
    <p:sldId id="675" r:id="rId14"/>
    <p:sldId id="676" r:id="rId15"/>
    <p:sldId id="677" r:id="rId16"/>
    <p:sldId id="678" r:id="rId17"/>
    <p:sldId id="679" r:id="rId18"/>
    <p:sldId id="680" r:id="rId19"/>
    <p:sldId id="681" r:id="rId20"/>
    <p:sldId id="682" r:id="rId21"/>
    <p:sldId id="683" r:id="rId22"/>
    <p:sldId id="684" r:id="rId23"/>
    <p:sldId id="685" r:id="rId24"/>
    <p:sldId id="686" r:id="rId25"/>
    <p:sldId id="687" r:id="rId26"/>
    <p:sldId id="688" r:id="rId27"/>
    <p:sldId id="689" r:id="rId28"/>
    <p:sldId id="1523" r:id="rId29"/>
    <p:sldId id="1524" r:id="rId30"/>
    <p:sldId id="1525" r:id="rId31"/>
    <p:sldId id="1526" r:id="rId32"/>
    <p:sldId id="1633" r:id="rId33"/>
    <p:sldId id="1637" r:id="rId34"/>
    <p:sldId id="1638" r:id="rId35"/>
    <p:sldId id="1639" r:id="rId36"/>
    <p:sldId id="1634" r:id="rId37"/>
    <p:sldId id="1635" r:id="rId38"/>
    <p:sldId id="1640" r:id="rId39"/>
    <p:sldId id="661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0432FF"/>
    <a:srgbClr val="BDDAE1"/>
    <a:srgbClr val="FFFFFF"/>
    <a:srgbClr val="D7E9ED"/>
    <a:srgbClr val="95C5CF"/>
    <a:srgbClr val="4A94A4"/>
    <a:srgbClr val="428592"/>
    <a:srgbClr val="26525B"/>
    <a:srgbClr val="2652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270"/>
    <p:restoredTop sz="90413"/>
  </p:normalViewPr>
  <p:slideViewPr>
    <p:cSldViewPr snapToGrid="0">
      <p:cViewPr varScale="1">
        <p:scale>
          <a:sx n="118" d="100"/>
          <a:sy n="118" d="100"/>
        </p:scale>
        <p:origin x="360" y="19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99" d="100"/>
          <a:sy n="99" d="100"/>
        </p:scale>
        <p:origin x="4272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Workbook1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3366FF"/>
            </a:solidFill>
            <a:effectLst/>
          </c:spPr>
          <c:invertIfNegative val="0"/>
          <c:cat>
            <c:strRef>
              <c:f>Sheet1!$A$2:$A$18</c:f>
              <c:strCache>
                <c:ptCount val="17"/>
                <c:pt idx="0">
                  <c:v>0.0-0.5</c:v>
                </c:pt>
                <c:pt idx="1">
                  <c:v>0.5-1.0</c:v>
                </c:pt>
                <c:pt idx="2">
                  <c:v>1.0-1.5</c:v>
                </c:pt>
                <c:pt idx="3">
                  <c:v>1.5-2.0</c:v>
                </c:pt>
                <c:pt idx="4">
                  <c:v>2.0-2.5</c:v>
                </c:pt>
                <c:pt idx="5">
                  <c:v>2.5-3.0</c:v>
                </c:pt>
                <c:pt idx="6">
                  <c:v>3.0-3.5</c:v>
                </c:pt>
                <c:pt idx="7">
                  <c:v>3.5-4.0</c:v>
                </c:pt>
                <c:pt idx="8">
                  <c:v>4.0-4.5</c:v>
                </c:pt>
                <c:pt idx="9">
                  <c:v>4.5-5.0</c:v>
                </c:pt>
                <c:pt idx="10">
                  <c:v>5.0-6.0</c:v>
                </c:pt>
                <c:pt idx="11">
                  <c:v>6.0-7.0</c:v>
                </c:pt>
                <c:pt idx="12">
                  <c:v>7.0-8.0</c:v>
                </c:pt>
                <c:pt idx="13">
                  <c:v>8.0-9.0</c:v>
                </c:pt>
                <c:pt idx="14">
                  <c:v>9.0-10.0</c:v>
                </c:pt>
                <c:pt idx="15">
                  <c:v>10.0-15.0</c:v>
                </c:pt>
                <c:pt idx="16">
                  <c:v>15.0-20.0</c:v>
                </c:pt>
              </c:strCache>
            </c:strRef>
          </c:cat>
          <c:val>
            <c:numRef>
              <c:f>Sheet1!$B$2:$B$18</c:f>
              <c:numCache>
                <c:formatCode>General</c:formatCode>
                <c:ptCount val="17"/>
                <c:pt idx="0">
                  <c:v>129624</c:v>
                </c:pt>
                <c:pt idx="1">
                  <c:v>22292</c:v>
                </c:pt>
                <c:pt idx="2">
                  <c:v>8980</c:v>
                </c:pt>
                <c:pt idx="3">
                  <c:v>5999</c:v>
                </c:pt>
                <c:pt idx="4">
                  <c:v>4127</c:v>
                </c:pt>
                <c:pt idx="5">
                  <c:v>2877</c:v>
                </c:pt>
                <c:pt idx="6">
                  <c:v>2050</c:v>
                </c:pt>
                <c:pt idx="7">
                  <c:v>1456</c:v>
                </c:pt>
                <c:pt idx="8">
                  <c:v>1086</c:v>
                </c:pt>
                <c:pt idx="9">
                  <c:v>706</c:v>
                </c:pt>
                <c:pt idx="10">
                  <c:v>933</c:v>
                </c:pt>
                <c:pt idx="11">
                  <c:v>396</c:v>
                </c:pt>
                <c:pt idx="12">
                  <c:v>162</c:v>
                </c:pt>
                <c:pt idx="13">
                  <c:v>64</c:v>
                </c:pt>
                <c:pt idx="14">
                  <c:v>28</c:v>
                </c:pt>
                <c:pt idx="15">
                  <c:v>60</c:v>
                </c:pt>
                <c:pt idx="16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3F6-AC4F-B914-A7E060E2FEA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837644680"/>
        <c:axId val="-2119097800"/>
      </c:barChart>
      <c:catAx>
        <c:axId val="1837644680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200" b="1" i="0"/>
            </a:pPr>
            <a:endParaRPr lang="en-US"/>
          </a:p>
        </c:txPr>
        <c:crossAx val="-2119097800"/>
        <c:crosses val="autoZero"/>
        <c:auto val="1"/>
        <c:lblAlgn val="ctr"/>
        <c:lblOffset val="100"/>
        <c:noMultiLvlLbl val="0"/>
      </c:catAx>
      <c:valAx>
        <c:axId val="-2119097800"/>
        <c:scaling>
          <c:logBase val="10"/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600" b="1" i="0"/>
            </a:pPr>
            <a:endParaRPr lang="en-US"/>
          </a:p>
        </c:txPr>
        <c:crossAx val="1837644680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A546CD-0611-7545-8F55-072F0299D807}" type="datetimeFigureOut">
              <a:rPr lang="en-US" smtClean="0"/>
              <a:t>8/11/22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3A3637-B08E-7B43-A90A-62B08360F3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3746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A3637-B08E-7B43-A90A-62B08360F3F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8384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7B3C9-7587-400B-9089-7D6809A8EF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9490DD-AF35-4587-B9D1-45880B35A2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577CEA-0F08-414B-85DA-AD475AA6C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369C-CB3F-4260-86E8-FD3F54C73225}" type="datetimeFigureOut">
              <a:rPr lang="en-US" smtClean="0"/>
              <a:t>8/11/22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43E4A9-EA34-4567-B147-19B31A8516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1FBDAB-5AE3-464F-850D-FA7CF8C03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DC5F3FB-58FD-0F48-919A-622FB0569E9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33026" b="22635"/>
          <a:stretch/>
        </p:blipFill>
        <p:spPr>
          <a:xfrm>
            <a:off x="0" y="4470400"/>
            <a:ext cx="12192000" cy="238760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BB1E22A-55EA-A441-8F44-A6473C435661}"/>
              </a:ext>
            </a:extLst>
          </p:cNvPr>
          <p:cNvCxnSpPr>
            <a:cxnSpLocks/>
          </p:cNvCxnSpPr>
          <p:nvPr userDrawn="1"/>
        </p:nvCxnSpPr>
        <p:spPr>
          <a:xfrm>
            <a:off x="1524000" y="2496618"/>
            <a:ext cx="9144000" cy="0"/>
          </a:xfrm>
          <a:prstGeom prst="line">
            <a:avLst/>
          </a:prstGeom>
          <a:ln w="254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17751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A6B3B-2EE8-413C-AEA9-00A7F5B04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7D52A2-4981-453B-8E40-3889973814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696B23-F8EC-4AF7-860F-1B81BEA007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369C-CB3F-4260-86E8-FD3F54C73225}" type="datetimeFigureOut">
              <a:rPr lang="en-US" smtClean="0"/>
              <a:t>8/11/22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451F13-26D7-4F75-A69F-318D380897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451EE4-67A6-4519-A097-EBE2D9EE8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8880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52BCC41-7250-4AB4-B8F3-B870458CF3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A9BD655-0285-45AF-B586-88C5C117D4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37C908-D48E-477D-BD83-D17831A8B2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369C-CB3F-4260-86E8-FD3F54C73225}" type="datetimeFigureOut">
              <a:rPr lang="en-US" smtClean="0"/>
              <a:t>8/11/22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1E4267-80A7-4BD6-9D8A-3B8E0D015B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702BE3-BAA5-4467-A768-40AA633BC6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3535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E4AD06-00F0-4163-B5B0-388C5E999D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0350"/>
            <a:ext cx="10515600" cy="1006475"/>
          </a:xfrm>
        </p:spPr>
        <p:txBody>
          <a:bodyPr>
            <a:normAutofit/>
          </a:bodyPr>
          <a:lstStyle>
            <a:lvl1pPr>
              <a:defRPr sz="40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D51320-718B-4A8C-BCD6-5C636262C4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6849"/>
            <a:ext cx="10515600" cy="4710113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41ED62-8EC8-4837-8D9D-83B8B2163E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369C-CB3F-4260-86E8-FD3F54C73225}" type="datetimeFigureOut">
              <a:rPr lang="en-US" smtClean="0"/>
              <a:t>8/11/22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F6C281-F3EB-4689-82AE-7DF691AEEC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F9F5B2-7E66-4A6D-B7E7-BDCF7CB89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master_bluesidebar.eps">
            <a:extLst>
              <a:ext uri="{FF2B5EF4-FFF2-40B4-BE49-F238E27FC236}">
                <a16:creationId xmlns:a16="http://schemas.microsoft.com/office/drawing/2014/main" id="{C67F982E-175C-854E-AE44-6563B602662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7400"/>
            <a:ext cx="101600" cy="1041400"/>
          </a:xfrm>
          <a:prstGeom prst="rect">
            <a:avLst/>
          </a:prstGeom>
        </p:spPr>
      </p:pic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370945F8-FA5E-BD4C-B85E-079CF68BD320}"/>
              </a:ext>
            </a:extLst>
          </p:cNvPr>
          <p:cNvCxnSpPr>
            <a:cxnSpLocks/>
          </p:cNvCxnSpPr>
          <p:nvPr userDrawn="1"/>
        </p:nvCxnSpPr>
        <p:spPr>
          <a:xfrm>
            <a:off x="838200" y="1237457"/>
            <a:ext cx="10515600" cy="0"/>
          </a:xfrm>
          <a:prstGeom prst="line">
            <a:avLst/>
          </a:prstGeom>
          <a:ln w="38100">
            <a:solidFill>
              <a:schemeClr val="accent5">
                <a:alpha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97418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570B6B-A3DD-445F-B3AD-713250EF5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F6F9CC-3B71-43C8-9C61-1625ECC20D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6DE658-772C-4C1A-9320-5ADBBF2457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369C-CB3F-4260-86E8-FD3F54C73225}" type="datetimeFigureOut">
              <a:rPr lang="en-US" smtClean="0"/>
              <a:t>8/11/22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7087A3-385C-4E4C-BE8D-86A29799B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A6E31D-5A28-412B-A42B-151E38583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9133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C80881-F277-4A4F-99FC-BB81FC79E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4FE642-6C27-43DA-8F2A-AA0DE0379D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4E5B62-6FF7-4867-8A4B-DA2245A457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D40964-CEB0-41E0-938F-45F795FB06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369C-CB3F-4260-86E8-FD3F54C73225}" type="datetimeFigureOut">
              <a:rPr lang="en-US" smtClean="0"/>
              <a:t>8/11/22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8AE6C7-DC66-45B7-8C47-539EE759D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4C33A2-1CB9-4FA0-A57F-A2C6B21FF9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6554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4FA06-9A5E-4F69-BB47-F6F782F22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C07E60-BF84-4F02-B48F-E472526464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E77017-E975-4C86-A998-CBE8BA8D6D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7E6722-AA3A-4DA3-8B7E-7E14613639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7BACFAF-81EB-4E48-A140-B998C5B26AE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4466816-E31F-4CFF-9425-5A2DF34DBC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369C-CB3F-4260-86E8-FD3F54C73225}" type="datetimeFigureOut">
              <a:rPr lang="en-US" smtClean="0"/>
              <a:t>8/11/22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7F569C1-09A8-44CF-BF37-8438D2483E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7C1EEC0-A903-44CA-A137-A025A64C7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8641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C41E3D-53FE-4E14-911B-1FD1767F3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4DB257E-1EF7-47FA-AFDF-02522B4121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369C-CB3F-4260-86E8-FD3F54C73225}" type="datetimeFigureOut">
              <a:rPr lang="en-US" smtClean="0"/>
              <a:t>8/11/22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5EC39A-33A7-44F0-BB90-58D79BE132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8F787F-858B-48DE-B005-40B2D6685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0227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C413D3A-3C17-493D-9D6B-38590483B9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369C-CB3F-4260-86E8-FD3F54C73225}" type="datetimeFigureOut">
              <a:rPr lang="en-US" smtClean="0"/>
              <a:t>8/11/22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CEC6B2-EFEF-4325-9347-421330B6A3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44B540-2BFA-4DB0-B445-01FA7785F4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6269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AEF9B-1E8A-4145-BD80-65C32FCD71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E91F1F-DE67-4D48-AAEF-F072616658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779707-49DB-4FFA-9EE0-7D506E0DE3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974BF2-494E-47DC-9EA2-57BD686D97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369C-CB3F-4260-86E8-FD3F54C73225}" type="datetimeFigureOut">
              <a:rPr lang="en-US" smtClean="0"/>
              <a:t>8/11/22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0D2759-2D89-447E-A96D-AC14817941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9E77C4-09CB-42A0-B7FF-689DF1176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0641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8A3526-62C5-4413-BA99-66C2973444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3791C0C-975F-4D26-9315-CBAF7FEF7E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505C5D-FAAB-4342-BB7F-4A04A914F0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9552DD-2F27-47AC-951B-A6EA84CD9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369C-CB3F-4260-86E8-FD3F54C73225}" type="datetimeFigureOut">
              <a:rPr lang="en-US" smtClean="0"/>
              <a:t>8/11/22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DEDCFE-FA9C-4188-AAC4-FBBCA9C608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0AD5D0-9FF2-4617-A44F-64927DDBF2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1904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D0C16CA-149A-4554-A7AC-6378DFDBA3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8925"/>
            <a:ext cx="10515600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CD363A-813E-4BB3-889B-1C499FDAA5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400179"/>
            <a:ext cx="10515600" cy="4776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EBF87A-DE19-4D5C-9AE2-525B279B13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CA369C-CB3F-4260-86E8-FD3F54C73225}" type="datetimeFigureOut">
              <a:rPr lang="en-US" smtClean="0"/>
              <a:t>8/11/22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780B64-0FEF-47A9-B912-97DDB82F3F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5C032B-1D13-4647-9C70-987EDB3CB7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3768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erebras/ispd2021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1706.04972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w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w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twolf.com/" TargetMode="Externa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7D026E-7F51-6F43-8EE2-36F321A346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3925" y="608013"/>
            <a:ext cx="10401300" cy="1264330"/>
          </a:xfrm>
        </p:spPr>
        <p:txBody>
          <a:bodyPr>
            <a:noAutofit/>
          </a:bodyPr>
          <a:lstStyle/>
          <a:p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Lecture 11: Placement – I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189274-9BB6-0B4C-9E6B-40385AF91C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720873"/>
            <a:ext cx="9144000" cy="1655762"/>
          </a:xfrm>
        </p:spPr>
        <p:txBody>
          <a:bodyPr>
            <a:normAutofit/>
          </a:bodyPr>
          <a:lstStyle/>
          <a:p>
            <a:r>
              <a:rPr lang="en-US" sz="2600" dirty="0"/>
              <a:t>Tsung-Wei (TW) Huang </a:t>
            </a:r>
          </a:p>
          <a:p>
            <a:r>
              <a:rPr lang="en-US" sz="2600" dirty="0"/>
              <a:t>Department of Electrical and Computer Engineering</a:t>
            </a:r>
          </a:p>
          <a:p>
            <a:r>
              <a:rPr lang="en-US" sz="2600" dirty="0"/>
              <a:t>University of Utah, Salt Lake City, UT</a:t>
            </a:r>
          </a:p>
        </p:txBody>
      </p:sp>
    </p:spTree>
    <p:extLst>
      <p:ext uri="{BB962C8B-B14F-4D97-AF65-F5344CB8AC3E}">
        <p14:creationId xmlns:p14="http://schemas.microsoft.com/office/powerpoint/2010/main" val="5839189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09638F-FE45-F467-2A2E-CB77BF524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Industry-Academia Collaboration</a:t>
            </a:r>
          </a:p>
        </p:txBody>
      </p:sp>
      <p:pic>
        <p:nvPicPr>
          <p:cNvPr id="10242" name="Picture 2" descr="ISPD 2016-2017 FPGA Placement Contests">
            <a:extLst>
              <a:ext uri="{FF2B5EF4-FFF2-40B4-BE49-F238E27FC236}">
                <a16:creationId xmlns:a16="http://schemas.microsoft.com/office/drawing/2014/main" id="{80D80C74-55C1-5A4A-B4F1-E777EB846B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417864"/>
            <a:ext cx="3907972" cy="1674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ISPD 2016-2017 FPGA Placement Contests">
            <a:extLst>
              <a:ext uri="{FF2B5EF4-FFF2-40B4-BE49-F238E27FC236}">
                <a16:creationId xmlns:a16="http://schemas.microsoft.com/office/drawing/2014/main" id="{3BF4CF15-D940-DD13-AE6B-1C2D385C70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5493" y="3429000"/>
            <a:ext cx="4508500" cy="180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>
            <a:extLst>
              <a:ext uri="{FF2B5EF4-FFF2-40B4-BE49-F238E27FC236}">
                <a16:creationId xmlns:a16="http://schemas.microsoft.com/office/drawing/2014/main" id="{3E92DD17-CCF9-792D-7486-C4F4F8A858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3850" y="1502226"/>
            <a:ext cx="4288971" cy="4823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21025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0D7FD-7DC9-90ED-CCF9-015CDD0625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Placement for Different Design Styles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92E1ED-2C5F-079D-2959-1344C72EF3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b="1" dirty="0"/>
              <a:t>Standard cell placement (main focus of this course!)</a:t>
            </a:r>
          </a:p>
          <a:p>
            <a:r>
              <a:rPr lang="en-US" altLang="zh-TW" b="1" dirty="0"/>
              <a:t>Gate array / FPGA placement</a:t>
            </a:r>
          </a:p>
          <a:p>
            <a:r>
              <a:rPr lang="en-US" altLang="zh-TW" b="1" dirty="0"/>
              <a:t>Macro block placement</a:t>
            </a:r>
          </a:p>
          <a:p>
            <a:pPr lvl="1"/>
            <a:r>
              <a:rPr lang="en-US" altLang="zh-TW" dirty="0"/>
              <a:t>Typically called </a:t>
            </a:r>
            <a:r>
              <a:rPr lang="en-US" altLang="zh-TW" dirty="0" err="1"/>
              <a:t>floorplanning</a:t>
            </a:r>
            <a:endParaRPr lang="en-US" altLang="zh-TW" dirty="0"/>
          </a:p>
          <a:p>
            <a:r>
              <a:rPr lang="en-US" altLang="zh-TW" b="1" dirty="0"/>
              <a:t>Mixed-size placement</a:t>
            </a:r>
          </a:p>
          <a:p>
            <a:pPr lvl="1"/>
            <a:r>
              <a:rPr lang="en-US" altLang="zh-TW" dirty="0"/>
              <a:t>A few large macro blocks</a:t>
            </a:r>
          </a:p>
          <a:p>
            <a:pPr lvl="1"/>
            <a:r>
              <a:rPr lang="en-US" altLang="zh-TW" dirty="0"/>
              <a:t>A large number of small cells</a:t>
            </a:r>
          </a:p>
          <a:p>
            <a:r>
              <a:rPr lang="en-US" altLang="zh-TW" b="1" dirty="0"/>
              <a:t>Wafer-scale placement</a:t>
            </a:r>
          </a:p>
          <a:p>
            <a:pPr lvl="1"/>
            <a:r>
              <a:rPr lang="en-US" altLang="zh-TW" dirty="0"/>
              <a:t>Thousands of processor units </a:t>
            </a:r>
          </a:p>
          <a:p>
            <a:endParaRPr lang="en-US" altLang="zh-TW" dirty="0"/>
          </a:p>
        </p:txBody>
      </p:sp>
      <p:pic>
        <p:nvPicPr>
          <p:cNvPr id="19458" name="Picture 2" descr="ISPD 2020 Physical Mapping of Neural Networks on a Wafer-Scale Deep  Learning Accelerator | Semantic Scholar">
            <a:extLst>
              <a:ext uri="{FF2B5EF4-FFF2-40B4-BE49-F238E27FC236}">
                <a16:creationId xmlns:a16="http://schemas.microsoft.com/office/drawing/2014/main" id="{38D51091-4357-AC38-ACFD-AFB8CDC458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12"/>
          <a:stretch/>
        </p:blipFill>
        <p:spPr bwMode="auto">
          <a:xfrm>
            <a:off x="6988629" y="2612038"/>
            <a:ext cx="4365171" cy="277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6586504-F37F-B1B8-57CE-14C08D3290EF}"/>
              </a:ext>
            </a:extLst>
          </p:cNvPr>
          <p:cNvSpPr txBox="1"/>
          <p:nvPr/>
        </p:nvSpPr>
        <p:spPr>
          <a:xfrm>
            <a:off x="6988628" y="5391151"/>
            <a:ext cx="43651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Wafer-scale placement: </a:t>
            </a:r>
          </a:p>
          <a:p>
            <a:pPr algn="ctr"/>
            <a:r>
              <a:rPr lang="en-US" dirty="0">
                <a:hlinkClick r:id="rId3"/>
              </a:rPr>
              <a:t>https://github.com/Cerebras/ispd2021</a:t>
            </a:r>
            <a:r>
              <a:rPr lang="en-US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4678584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8AA2DB-D62C-57DD-EB80-F8BD7C556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Placement in Machine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171F6E-F818-49FE-77F4-A9945E9B2A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GPU device placement optimization for neural networks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9F0B04-40B2-CB70-06C6-7AAAD5014F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121936"/>
            <a:ext cx="6389914" cy="21724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3147872-7729-B61E-A9A0-A70F25EA68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4394417"/>
            <a:ext cx="6781800" cy="1782545"/>
          </a:xfrm>
          <a:prstGeom prst="rect">
            <a:avLst/>
          </a:prstGeom>
        </p:spPr>
      </p:pic>
      <p:sp>
        <p:nvSpPr>
          <p:cNvPr id="9" name="Bent-Up Arrow 8">
            <a:extLst>
              <a:ext uri="{FF2B5EF4-FFF2-40B4-BE49-F238E27FC236}">
                <a16:creationId xmlns:a16="http://schemas.microsoft.com/office/drawing/2014/main" id="{48605C26-F885-42F5-83D7-B6B65E0A09DC}"/>
              </a:ext>
            </a:extLst>
          </p:cNvPr>
          <p:cNvSpPr/>
          <p:nvPr/>
        </p:nvSpPr>
        <p:spPr>
          <a:xfrm rot="5400000">
            <a:off x="3469820" y="4722242"/>
            <a:ext cx="1262743" cy="691243"/>
          </a:xfrm>
          <a:prstGeom prst="bentUpArrow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DF5A5B-0745-534F-1746-D8E2B2EB622E}"/>
              </a:ext>
            </a:extLst>
          </p:cNvPr>
          <p:cNvSpPr txBox="1"/>
          <p:nvPr/>
        </p:nvSpPr>
        <p:spPr>
          <a:xfrm>
            <a:off x="805542" y="4436492"/>
            <a:ext cx="2824841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Place each tensor operator onto a GPU for improved performance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7167407-A8E7-6C86-3070-348ED5ED6F5F}"/>
              </a:ext>
            </a:extLst>
          </p:cNvPr>
          <p:cNvSpPr/>
          <p:nvPr/>
        </p:nvSpPr>
        <p:spPr>
          <a:xfrm>
            <a:off x="720455" y="5771857"/>
            <a:ext cx="33656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4"/>
              </a:rPr>
              <a:t>https://arxiv.org/abs/1706.04972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132205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13E1A7-71C1-E18B-2AD7-D6605D0DB4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Placement Footprints</a:t>
            </a:r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856C93E0-F90D-C103-85FB-A66AD3619A3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40013" y="1990045"/>
            <a:ext cx="2032000" cy="1574800"/>
            <a:chOff x="3251" y="89"/>
            <a:chExt cx="1390" cy="1077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C119A591-59D5-6CA2-7187-9651703EFCDE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flipV="1">
              <a:off x="3251" y="89"/>
              <a:ext cx="1390" cy="1077"/>
            </a:xfrm>
            <a:prstGeom prst="roundRect">
              <a:avLst>
                <a:gd name="adj" fmla="val 0"/>
              </a:avLst>
            </a:prstGeom>
            <a:noFill/>
            <a:ln w="18669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grpSp>
          <p:nvGrpSpPr>
            <p:cNvPr id="6" name="Group 6">
              <a:extLst>
                <a:ext uri="{FF2B5EF4-FFF2-40B4-BE49-F238E27FC236}">
                  <a16:creationId xmlns:a16="http://schemas.microsoft.com/office/drawing/2014/main" id="{9DB6CD0E-32CD-43DA-4BE8-221FBEDAAEC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372" y="114"/>
              <a:ext cx="309" cy="234"/>
              <a:chOff x="3737" y="632"/>
              <a:chExt cx="340" cy="266"/>
            </a:xfrm>
          </p:grpSpPr>
          <p:sp>
            <p:nvSpPr>
              <p:cNvPr id="64" name="Freeform 7">
                <a:extLst>
                  <a:ext uri="{FF2B5EF4-FFF2-40B4-BE49-F238E27FC236}">
                    <a16:creationId xmlns:a16="http://schemas.microsoft.com/office/drawing/2014/main" id="{5AB3A37C-EB89-20C9-AAFE-837A0EE8983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737" y="632"/>
                <a:ext cx="340" cy="266"/>
              </a:xfrm>
              <a:custGeom>
                <a:avLst/>
                <a:gdLst>
                  <a:gd name="T0" fmla="*/ 0 w 340"/>
                  <a:gd name="T1" fmla="*/ 265 h 266"/>
                  <a:gd name="T2" fmla="*/ 339 w 340"/>
                  <a:gd name="T3" fmla="*/ 265 h 266"/>
                  <a:gd name="T4" fmla="*/ 339 w 340"/>
                  <a:gd name="T5" fmla="*/ 0 h 266"/>
                  <a:gd name="T6" fmla="*/ 0 w 340"/>
                  <a:gd name="T7" fmla="*/ 0 h 266"/>
                  <a:gd name="T8" fmla="*/ 0 w 340"/>
                  <a:gd name="T9" fmla="*/ 265 h 266"/>
                  <a:gd name="T10" fmla="*/ 0 w 340"/>
                  <a:gd name="T11" fmla="*/ 265 h 26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340" h="266">
                    <a:moveTo>
                      <a:pt x="0" y="265"/>
                    </a:moveTo>
                    <a:lnTo>
                      <a:pt x="339" y="265"/>
                    </a:lnTo>
                    <a:lnTo>
                      <a:pt x="339" y="0"/>
                    </a:lnTo>
                    <a:lnTo>
                      <a:pt x="0" y="0"/>
                    </a:lnTo>
                    <a:lnTo>
                      <a:pt x="0" y="265"/>
                    </a:lnTo>
                  </a:path>
                </a:pathLst>
              </a:custGeom>
              <a:solidFill>
                <a:srgbClr val="00A000"/>
              </a:solidFill>
              <a:ln w="18653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/>
              <a:p>
                <a:endParaRPr lang="en-US"/>
              </a:p>
            </p:txBody>
          </p:sp>
          <p:sp>
            <p:nvSpPr>
              <p:cNvPr id="65" name="Text Box 8">
                <a:extLst>
                  <a:ext uri="{FF2B5EF4-FFF2-40B4-BE49-F238E27FC236}">
                    <a16:creationId xmlns:a16="http://schemas.microsoft.com/office/drawing/2014/main" id="{4154A64E-7487-CBCA-5AAE-6A33160BE8CC}"/>
                  </a:ext>
                </a:extLst>
              </p:cNvPr>
              <p:cNvSpPr txBox="1">
                <a:spLocks noChangeAspect="1" noChangeArrowheads="1"/>
              </p:cNvSpPr>
              <p:nvPr/>
            </p:nvSpPr>
            <p:spPr bwMode="auto">
              <a:xfrm>
                <a:off x="3769" y="672"/>
                <a:ext cx="290" cy="19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>
                <a:lvl1pPr defTabSz="344488">
                  <a:spcBef>
                    <a:spcPct val="20000"/>
                  </a:spcBef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defTabSz="344488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defTabSz="344488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defTabSz="344488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defTabSz="344488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defTabSz="344488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defTabSz="344488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defTabSz="344488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defTabSz="344488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>
                    <a:srgbClr val="006000"/>
                  </a:buClr>
                  <a:buSzPct val="90000"/>
                  <a:buFont typeface="Monotype Sorts" pitchFamily="2" charset="2"/>
                  <a:buNone/>
                </a:pPr>
                <a:r>
                  <a:rPr lang="zh-TW" altLang="en-US" sz="1800">
                    <a:solidFill>
                      <a:srgbClr val="FFFFFF"/>
                    </a:solidFill>
                    <a:ea typeface="新細明體" panose="02020500000000000000" pitchFamily="18" charset="-120"/>
                  </a:rPr>
                  <a:t> </a:t>
                </a:r>
                <a:endParaRPr lang="zh-TW" altLang="en-US" sz="2200">
                  <a:ea typeface="新細明體" panose="02020500000000000000" pitchFamily="18" charset="-120"/>
                </a:endParaRPr>
              </a:p>
            </p:txBody>
          </p:sp>
        </p:grpSp>
        <p:grpSp>
          <p:nvGrpSpPr>
            <p:cNvPr id="7" name="Group 9">
              <a:extLst>
                <a:ext uri="{FF2B5EF4-FFF2-40B4-BE49-F238E27FC236}">
                  <a16:creationId xmlns:a16="http://schemas.microsoft.com/office/drawing/2014/main" id="{A7F650EE-F2BD-A66B-F49F-0A9EECBFD78B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707" y="111"/>
              <a:ext cx="211" cy="235"/>
              <a:chOff x="4105" y="629"/>
              <a:chExt cx="232" cy="266"/>
            </a:xfrm>
          </p:grpSpPr>
          <p:sp>
            <p:nvSpPr>
              <p:cNvPr id="62" name="Freeform 10">
                <a:extLst>
                  <a:ext uri="{FF2B5EF4-FFF2-40B4-BE49-F238E27FC236}">
                    <a16:creationId xmlns:a16="http://schemas.microsoft.com/office/drawing/2014/main" id="{889C03DE-714D-DA30-793E-BA7010485FB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105" y="629"/>
                <a:ext cx="232" cy="266"/>
              </a:xfrm>
              <a:custGeom>
                <a:avLst/>
                <a:gdLst>
                  <a:gd name="T0" fmla="*/ 0 w 232"/>
                  <a:gd name="T1" fmla="*/ 265 h 266"/>
                  <a:gd name="T2" fmla="*/ 231 w 232"/>
                  <a:gd name="T3" fmla="*/ 265 h 266"/>
                  <a:gd name="T4" fmla="*/ 231 w 232"/>
                  <a:gd name="T5" fmla="*/ 0 h 266"/>
                  <a:gd name="T6" fmla="*/ 0 w 232"/>
                  <a:gd name="T7" fmla="*/ 0 h 266"/>
                  <a:gd name="T8" fmla="*/ 0 w 232"/>
                  <a:gd name="T9" fmla="*/ 265 h 266"/>
                  <a:gd name="T10" fmla="*/ 0 w 232"/>
                  <a:gd name="T11" fmla="*/ 265 h 26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32" h="266">
                    <a:moveTo>
                      <a:pt x="0" y="265"/>
                    </a:moveTo>
                    <a:lnTo>
                      <a:pt x="231" y="265"/>
                    </a:lnTo>
                    <a:lnTo>
                      <a:pt x="231" y="0"/>
                    </a:lnTo>
                    <a:lnTo>
                      <a:pt x="0" y="0"/>
                    </a:lnTo>
                    <a:lnTo>
                      <a:pt x="0" y="265"/>
                    </a:lnTo>
                  </a:path>
                </a:pathLst>
              </a:custGeom>
              <a:solidFill>
                <a:srgbClr val="000000"/>
              </a:solidFill>
              <a:ln w="18653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/>
              <a:p>
                <a:endParaRPr lang="en-US"/>
              </a:p>
            </p:txBody>
          </p:sp>
          <p:sp>
            <p:nvSpPr>
              <p:cNvPr id="63" name="Text Box 11">
                <a:extLst>
                  <a:ext uri="{FF2B5EF4-FFF2-40B4-BE49-F238E27FC236}">
                    <a16:creationId xmlns:a16="http://schemas.microsoft.com/office/drawing/2014/main" id="{CA231365-74D7-B19C-97F3-F3DE877E5A7F}"/>
                  </a:ext>
                </a:extLst>
              </p:cNvPr>
              <p:cNvSpPr txBox="1">
                <a:spLocks noChangeAspect="1" noChangeArrowheads="1"/>
              </p:cNvSpPr>
              <p:nvPr/>
            </p:nvSpPr>
            <p:spPr bwMode="auto">
              <a:xfrm>
                <a:off x="4127" y="668"/>
                <a:ext cx="197" cy="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>
                <a:lvl1pPr defTabSz="344488">
                  <a:spcBef>
                    <a:spcPct val="20000"/>
                  </a:spcBef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defTabSz="344488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defTabSz="344488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defTabSz="344488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defTabSz="344488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defTabSz="344488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defTabSz="344488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defTabSz="344488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defTabSz="344488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>
                    <a:srgbClr val="006000"/>
                  </a:buClr>
                  <a:buSzPct val="90000"/>
                  <a:buFont typeface="Monotype Sorts" pitchFamily="2" charset="2"/>
                  <a:buNone/>
                </a:pPr>
                <a:r>
                  <a:rPr lang="zh-TW" altLang="en-US" sz="1800">
                    <a:solidFill>
                      <a:srgbClr val="FFFFFF"/>
                    </a:solidFill>
                    <a:ea typeface="新細明體" panose="02020500000000000000" pitchFamily="18" charset="-120"/>
                  </a:rPr>
                  <a:t> </a:t>
                </a:r>
                <a:endParaRPr lang="zh-TW" altLang="en-US" sz="2200">
                  <a:ea typeface="新細明體" panose="02020500000000000000" pitchFamily="18" charset="-120"/>
                </a:endParaRPr>
              </a:p>
            </p:txBody>
          </p:sp>
        </p:grpSp>
        <p:grpSp>
          <p:nvGrpSpPr>
            <p:cNvPr id="8" name="Group 12">
              <a:extLst>
                <a:ext uri="{FF2B5EF4-FFF2-40B4-BE49-F238E27FC236}">
                  <a16:creationId xmlns:a16="http://schemas.microsoft.com/office/drawing/2014/main" id="{59262AF0-419A-CD89-E84A-5A5D2E501C65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963" y="110"/>
              <a:ext cx="207" cy="236"/>
              <a:chOff x="4387" y="628"/>
              <a:chExt cx="228" cy="267"/>
            </a:xfrm>
          </p:grpSpPr>
          <p:sp>
            <p:nvSpPr>
              <p:cNvPr id="60" name="Freeform 13">
                <a:extLst>
                  <a:ext uri="{FF2B5EF4-FFF2-40B4-BE49-F238E27FC236}">
                    <a16:creationId xmlns:a16="http://schemas.microsoft.com/office/drawing/2014/main" id="{FD48D30B-A13F-1DDD-29D9-9D7A2BD4435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387" y="628"/>
                <a:ext cx="228" cy="267"/>
              </a:xfrm>
              <a:custGeom>
                <a:avLst/>
                <a:gdLst>
                  <a:gd name="T0" fmla="*/ 0 w 228"/>
                  <a:gd name="T1" fmla="*/ 266 h 267"/>
                  <a:gd name="T2" fmla="*/ 227 w 228"/>
                  <a:gd name="T3" fmla="*/ 266 h 267"/>
                  <a:gd name="T4" fmla="*/ 227 w 228"/>
                  <a:gd name="T5" fmla="*/ 0 h 267"/>
                  <a:gd name="T6" fmla="*/ 0 w 228"/>
                  <a:gd name="T7" fmla="*/ 0 h 267"/>
                  <a:gd name="T8" fmla="*/ 0 w 228"/>
                  <a:gd name="T9" fmla="*/ 266 h 267"/>
                  <a:gd name="T10" fmla="*/ 0 w 228"/>
                  <a:gd name="T11" fmla="*/ 266 h 26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28" h="267">
                    <a:moveTo>
                      <a:pt x="0" y="266"/>
                    </a:moveTo>
                    <a:lnTo>
                      <a:pt x="227" y="266"/>
                    </a:lnTo>
                    <a:lnTo>
                      <a:pt x="227" y="0"/>
                    </a:lnTo>
                    <a:lnTo>
                      <a:pt x="0" y="0"/>
                    </a:lnTo>
                    <a:lnTo>
                      <a:pt x="0" y="266"/>
                    </a:lnTo>
                  </a:path>
                </a:pathLst>
              </a:custGeom>
              <a:solidFill>
                <a:srgbClr val="FFBF18"/>
              </a:solidFill>
              <a:ln w="18653" cap="flat" cmpd="sng">
                <a:solidFill>
                  <a:srgbClr val="FFBF18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/>
              <a:p>
                <a:endParaRPr lang="en-US"/>
              </a:p>
            </p:txBody>
          </p:sp>
          <p:sp>
            <p:nvSpPr>
              <p:cNvPr id="61" name="Text Box 14">
                <a:extLst>
                  <a:ext uri="{FF2B5EF4-FFF2-40B4-BE49-F238E27FC236}">
                    <a16:creationId xmlns:a16="http://schemas.microsoft.com/office/drawing/2014/main" id="{D97890EC-C091-8052-56B5-F779B13A9ECA}"/>
                  </a:ext>
                </a:extLst>
              </p:cNvPr>
              <p:cNvSpPr txBox="1">
                <a:spLocks noChangeAspect="1" noChangeArrowheads="1"/>
              </p:cNvSpPr>
              <p:nvPr/>
            </p:nvSpPr>
            <p:spPr bwMode="auto">
              <a:xfrm>
                <a:off x="4408" y="667"/>
                <a:ext cx="194" cy="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>
                <a:lvl1pPr defTabSz="344488">
                  <a:spcBef>
                    <a:spcPct val="20000"/>
                  </a:spcBef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defTabSz="344488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defTabSz="344488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defTabSz="344488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defTabSz="344488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defTabSz="344488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defTabSz="344488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defTabSz="344488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defTabSz="344488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>
                    <a:srgbClr val="006000"/>
                  </a:buClr>
                  <a:buSzPct val="90000"/>
                  <a:buFont typeface="Monotype Sorts" pitchFamily="2" charset="2"/>
                  <a:buNone/>
                </a:pPr>
                <a:r>
                  <a:rPr lang="zh-TW" altLang="en-US" sz="1800">
                    <a:solidFill>
                      <a:srgbClr val="FFFFFF"/>
                    </a:solidFill>
                    <a:ea typeface="新細明體" panose="02020500000000000000" pitchFamily="18" charset="-120"/>
                  </a:rPr>
                  <a:t> </a:t>
                </a:r>
                <a:endParaRPr lang="zh-TW" altLang="en-US" sz="2200">
                  <a:ea typeface="新細明體" panose="02020500000000000000" pitchFamily="18" charset="-120"/>
                </a:endParaRPr>
              </a:p>
            </p:txBody>
          </p:sp>
        </p:grpSp>
        <p:grpSp>
          <p:nvGrpSpPr>
            <p:cNvPr id="9" name="Group 15">
              <a:extLst>
                <a:ext uri="{FF2B5EF4-FFF2-40B4-BE49-F238E27FC236}">
                  <a16:creationId xmlns:a16="http://schemas.microsoft.com/office/drawing/2014/main" id="{AF82D2FA-2559-FC1D-62B1-FF60356D561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189" y="108"/>
              <a:ext cx="34" cy="235"/>
              <a:chOff x="4635" y="626"/>
              <a:chExt cx="38" cy="266"/>
            </a:xfrm>
          </p:grpSpPr>
          <p:sp>
            <p:nvSpPr>
              <p:cNvPr id="58" name="Freeform 16">
                <a:extLst>
                  <a:ext uri="{FF2B5EF4-FFF2-40B4-BE49-F238E27FC236}">
                    <a16:creationId xmlns:a16="http://schemas.microsoft.com/office/drawing/2014/main" id="{C2C375BF-3443-375F-0835-48C2E94EC30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35" y="626"/>
                <a:ext cx="38" cy="266"/>
              </a:xfrm>
              <a:custGeom>
                <a:avLst/>
                <a:gdLst>
                  <a:gd name="T0" fmla="*/ 0 w 38"/>
                  <a:gd name="T1" fmla="*/ 265 h 266"/>
                  <a:gd name="T2" fmla="*/ 37 w 38"/>
                  <a:gd name="T3" fmla="*/ 265 h 266"/>
                  <a:gd name="T4" fmla="*/ 37 w 38"/>
                  <a:gd name="T5" fmla="*/ 0 h 266"/>
                  <a:gd name="T6" fmla="*/ 0 w 38"/>
                  <a:gd name="T7" fmla="*/ 0 h 266"/>
                  <a:gd name="T8" fmla="*/ 0 w 38"/>
                  <a:gd name="T9" fmla="*/ 265 h 266"/>
                  <a:gd name="T10" fmla="*/ 0 w 38"/>
                  <a:gd name="T11" fmla="*/ 265 h 26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38" h="266">
                    <a:moveTo>
                      <a:pt x="0" y="265"/>
                    </a:moveTo>
                    <a:lnTo>
                      <a:pt x="37" y="265"/>
                    </a:lnTo>
                    <a:lnTo>
                      <a:pt x="37" y="0"/>
                    </a:lnTo>
                    <a:lnTo>
                      <a:pt x="0" y="0"/>
                    </a:lnTo>
                    <a:lnTo>
                      <a:pt x="0" y="265"/>
                    </a:lnTo>
                  </a:path>
                </a:pathLst>
              </a:custGeom>
              <a:solidFill>
                <a:srgbClr val="00A000"/>
              </a:solidFill>
              <a:ln w="18653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/>
              <a:p>
                <a:endParaRPr lang="en-US"/>
              </a:p>
            </p:txBody>
          </p:sp>
          <p:sp>
            <p:nvSpPr>
              <p:cNvPr id="59" name="Text Box 17">
                <a:extLst>
                  <a:ext uri="{FF2B5EF4-FFF2-40B4-BE49-F238E27FC236}">
                    <a16:creationId xmlns:a16="http://schemas.microsoft.com/office/drawing/2014/main" id="{329BF0B3-4C58-140A-0534-F3AA12C06F1F}"/>
                  </a:ext>
                </a:extLst>
              </p:cNvPr>
              <p:cNvSpPr txBox="1">
                <a:spLocks noChangeAspect="1" noChangeArrowheads="1"/>
              </p:cNvSpPr>
              <p:nvPr/>
            </p:nvSpPr>
            <p:spPr bwMode="auto">
              <a:xfrm>
                <a:off x="4638" y="665"/>
                <a:ext cx="32" cy="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>
                <a:lvl1pPr defTabSz="344488">
                  <a:spcBef>
                    <a:spcPct val="20000"/>
                  </a:spcBef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defTabSz="344488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defTabSz="344488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defTabSz="344488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defTabSz="344488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defTabSz="344488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defTabSz="344488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defTabSz="344488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defTabSz="344488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>
                    <a:srgbClr val="006000"/>
                  </a:buClr>
                  <a:buSzPct val="90000"/>
                  <a:buFont typeface="Monotype Sorts" pitchFamily="2" charset="2"/>
                  <a:buNone/>
                </a:pPr>
                <a:r>
                  <a:rPr lang="zh-TW" altLang="en-US" sz="1800">
                    <a:solidFill>
                      <a:srgbClr val="FFFFFF"/>
                    </a:solidFill>
                    <a:ea typeface="新細明體" panose="02020500000000000000" pitchFamily="18" charset="-120"/>
                  </a:rPr>
                  <a:t> </a:t>
                </a:r>
                <a:endParaRPr lang="zh-TW" altLang="en-US" sz="2200">
                  <a:ea typeface="新細明體" panose="02020500000000000000" pitchFamily="18" charset="-120"/>
                </a:endParaRPr>
              </a:p>
            </p:txBody>
          </p:sp>
        </p:grpSp>
        <p:grpSp>
          <p:nvGrpSpPr>
            <p:cNvPr id="10" name="Group 18">
              <a:extLst>
                <a:ext uri="{FF2B5EF4-FFF2-40B4-BE49-F238E27FC236}">
                  <a16:creationId xmlns:a16="http://schemas.microsoft.com/office/drawing/2014/main" id="{742E73C2-363C-F1AB-B653-FE26A5E11F4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255" y="115"/>
              <a:ext cx="240" cy="222"/>
              <a:chOff x="4708" y="633"/>
              <a:chExt cx="264" cy="252"/>
            </a:xfrm>
          </p:grpSpPr>
          <p:sp>
            <p:nvSpPr>
              <p:cNvPr id="56" name="Freeform 19">
                <a:extLst>
                  <a:ext uri="{FF2B5EF4-FFF2-40B4-BE49-F238E27FC236}">
                    <a16:creationId xmlns:a16="http://schemas.microsoft.com/office/drawing/2014/main" id="{60A70DB9-E0ED-946B-5CCC-B43D433E65B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708" y="633"/>
                <a:ext cx="264" cy="252"/>
              </a:xfrm>
              <a:custGeom>
                <a:avLst/>
                <a:gdLst>
                  <a:gd name="T0" fmla="*/ 0 w 264"/>
                  <a:gd name="T1" fmla="*/ 251 h 252"/>
                  <a:gd name="T2" fmla="*/ 263 w 264"/>
                  <a:gd name="T3" fmla="*/ 251 h 252"/>
                  <a:gd name="T4" fmla="*/ 263 w 264"/>
                  <a:gd name="T5" fmla="*/ 0 h 252"/>
                  <a:gd name="T6" fmla="*/ 0 w 264"/>
                  <a:gd name="T7" fmla="*/ 0 h 252"/>
                  <a:gd name="T8" fmla="*/ 0 w 264"/>
                  <a:gd name="T9" fmla="*/ 251 h 252"/>
                  <a:gd name="T10" fmla="*/ 0 w 264"/>
                  <a:gd name="T11" fmla="*/ 251 h 25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64" h="252">
                    <a:moveTo>
                      <a:pt x="0" y="251"/>
                    </a:moveTo>
                    <a:lnTo>
                      <a:pt x="263" y="251"/>
                    </a:lnTo>
                    <a:lnTo>
                      <a:pt x="263" y="0"/>
                    </a:lnTo>
                    <a:lnTo>
                      <a:pt x="0" y="0"/>
                    </a:lnTo>
                    <a:lnTo>
                      <a:pt x="0" y="251"/>
                    </a:lnTo>
                  </a:path>
                </a:pathLst>
              </a:custGeom>
              <a:solidFill>
                <a:srgbClr val="000000"/>
              </a:solidFill>
              <a:ln w="18653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/>
              <a:p>
                <a:endParaRPr lang="en-US"/>
              </a:p>
            </p:txBody>
          </p:sp>
          <p:sp>
            <p:nvSpPr>
              <p:cNvPr id="57" name="Text Box 20">
                <a:extLst>
                  <a:ext uri="{FF2B5EF4-FFF2-40B4-BE49-F238E27FC236}">
                    <a16:creationId xmlns:a16="http://schemas.microsoft.com/office/drawing/2014/main" id="{15BA1567-88E3-CA6C-56B7-694193E47B88}"/>
                  </a:ext>
                </a:extLst>
              </p:cNvPr>
              <p:cNvSpPr txBox="1">
                <a:spLocks noChangeAspect="1" noChangeArrowheads="1"/>
              </p:cNvSpPr>
              <p:nvPr/>
            </p:nvSpPr>
            <p:spPr bwMode="auto">
              <a:xfrm>
                <a:off x="4732" y="670"/>
                <a:ext cx="226" cy="18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>
                <a:lvl1pPr defTabSz="344488">
                  <a:spcBef>
                    <a:spcPct val="20000"/>
                  </a:spcBef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defTabSz="344488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defTabSz="344488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defTabSz="344488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defTabSz="344488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defTabSz="344488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defTabSz="344488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defTabSz="344488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defTabSz="344488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>
                    <a:srgbClr val="006000"/>
                  </a:buClr>
                  <a:buSzPct val="90000"/>
                  <a:buFont typeface="Monotype Sorts" pitchFamily="2" charset="2"/>
                  <a:buNone/>
                </a:pPr>
                <a:r>
                  <a:rPr lang="zh-TW" altLang="en-US" sz="1500">
                    <a:solidFill>
                      <a:srgbClr val="A11F12"/>
                    </a:solidFill>
                    <a:ea typeface="新細明體" panose="02020500000000000000" pitchFamily="18" charset="-120"/>
                  </a:rPr>
                  <a:t> </a:t>
                </a:r>
                <a:endParaRPr lang="zh-TW" altLang="en-US" sz="2200">
                  <a:ea typeface="新細明體" panose="02020500000000000000" pitchFamily="18" charset="-120"/>
                </a:endParaRPr>
              </a:p>
            </p:txBody>
          </p:sp>
        </p:grpSp>
        <p:grpSp>
          <p:nvGrpSpPr>
            <p:cNvPr id="11" name="Group 21">
              <a:extLst>
                <a:ext uri="{FF2B5EF4-FFF2-40B4-BE49-F238E27FC236}">
                  <a16:creationId xmlns:a16="http://schemas.microsoft.com/office/drawing/2014/main" id="{51AC2E4C-85E8-C98D-B4FD-3BF263AE9D9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373" y="367"/>
              <a:ext cx="77" cy="235"/>
              <a:chOff x="4838" y="919"/>
              <a:chExt cx="84" cy="267"/>
            </a:xfrm>
          </p:grpSpPr>
          <p:sp>
            <p:nvSpPr>
              <p:cNvPr id="54" name="Freeform 22">
                <a:extLst>
                  <a:ext uri="{FF2B5EF4-FFF2-40B4-BE49-F238E27FC236}">
                    <a16:creationId xmlns:a16="http://schemas.microsoft.com/office/drawing/2014/main" id="{EAF922B3-53FB-094E-B718-2923AA80253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838" y="919"/>
                <a:ext cx="84" cy="267"/>
              </a:xfrm>
              <a:custGeom>
                <a:avLst/>
                <a:gdLst>
                  <a:gd name="T0" fmla="*/ 0 w 84"/>
                  <a:gd name="T1" fmla="*/ 266 h 267"/>
                  <a:gd name="T2" fmla="*/ 83 w 84"/>
                  <a:gd name="T3" fmla="*/ 266 h 267"/>
                  <a:gd name="T4" fmla="*/ 83 w 84"/>
                  <a:gd name="T5" fmla="*/ 0 h 267"/>
                  <a:gd name="T6" fmla="*/ 0 w 84"/>
                  <a:gd name="T7" fmla="*/ 0 h 267"/>
                  <a:gd name="T8" fmla="*/ 0 w 84"/>
                  <a:gd name="T9" fmla="*/ 266 h 267"/>
                  <a:gd name="T10" fmla="*/ 0 w 84"/>
                  <a:gd name="T11" fmla="*/ 266 h 26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84" h="267">
                    <a:moveTo>
                      <a:pt x="0" y="266"/>
                    </a:moveTo>
                    <a:lnTo>
                      <a:pt x="83" y="266"/>
                    </a:lnTo>
                    <a:lnTo>
                      <a:pt x="83" y="0"/>
                    </a:lnTo>
                    <a:lnTo>
                      <a:pt x="0" y="0"/>
                    </a:lnTo>
                    <a:lnTo>
                      <a:pt x="0" y="266"/>
                    </a:lnTo>
                  </a:path>
                </a:pathLst>
              </a:custGeom>
              <a:solidFill>
                <a:srgbClr val="00A000"/>
              </a:solidFill>
              <a:ln w="18653" cap="flat" cmpd="sng">
                <a:solidFill>
                  <a:srgbClr val="FFBF18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/>
              <a:p>
                <a:endParaRPr lang="en-US"/>
              </a:p>
            </p:txBody>
          </p:sp>
          <p:sp>
            <p:nvSpPr>
              <p:cNvPr id="55" name="Text Box 23">
                <a:extLst>
                  <a:ext uri="{FF2B5EF4-FFF2-40B4-BE49-F238E27FC236}">
                    <a16:creationId xmlns:a16="http://schemas.microsoft.com/office/drawing/2014/main" id="{BC62B86A-794E-0A34-289A-5807C0206625}"/>
                  </a:ext>
                </a:extLst>
              </p:cNvPr>
              <p:cNvSpPr txBox="1">
                <a:spLocks noChangeAspect="1" noChangeArrowheads="1"/>
              </p:cNvSpPr>
              <p:nvPr/>
            </p:nvSpPr>
            <p:spPr bwMode="auto">
              <a:xfrm>
                <a:off x="4846" y="959"/>
                <a:ext cx="71" cy="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>
                <a:lvl1pPr defTabSz="344488">
                  <a:spcBef>
                    <a:spcPct val="20000"/>
                  </a:spcBef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defTabSz="344488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defTabSz="344488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defTabSz="344488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defTabSz="344488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defTabSz="344488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defTabSz="344488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defTabSz="344488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defTabSz="344488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>
                    <a:srgbClr val="006000"/>
                  </a:buClr>
                  <a:buSzPct val="90000"/>
                  <a:buFont typeface="Monotype Sorts" pitchFamily="2" charset="2"/>
                  <a:buNone/>
                </a:pPr>
                <a:r>
                  <a:rPr lang="zh-TW" altLang="en-US" sz="1800">
                    <a:solidFill>
                      <a:srgbClr val="FFFFFF"/>
                    </a:solidFill>
                    <a:ea typeface="新細明體" panose="02020500000000000000" pitchFamily="18" charset="-120"/>
                  </a:rPr>
                  <a:t> </a:t>
                </a:r>
                <a:endParaRPr lang="zh-TW" altLang="en-US" sz="2200">
                  <a:ea typeface="新細明體" panose="02020500000000000000" pitchFamily="18" charset="-120"/>
                </a:endParaRPr>
              </a:p>
            </p:txBody>
          </p:sp>
        </p:grpSp>
        <p:grpSp>
          <p:nvGrpSpPr>
            <p:cNvPr id="12" name="Group 24">
              <a:extLst>
                <a:ext uri="{FF2B5EF4-FFF2-40B4-BE49-F238E27FC236}">
                  <a16:creationId xmlns:a16="http://schemas.microsoft.com/office/drawing/2014/main" id="{0018D9DB-8F5E-5592-E08B-24D38C5DE52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027" y="372"/>
              <a:ext cx="310" cy="236"/>
              <a:chOff x="4457" y="925"/>
              <a:chExt cx="341" cy="267"/>
            </a:xfrm>
          </p:grpSpPr>
          <p:sp>
            <p:nvSpPr>
              <p:cNvPr id="52" name="Freeform 25">
                <a:extLst>
                  <a:ext uri="{FF2B5EF4-FFF2-40B4-BE49-F238E27FC236}">
                    <a16:creationId xmlns:a16="http://schemas.microsoft.com/office/drawing/2014/main" id="{4A3D59A6-7C17-F6F5-E2DB-D2A32B28B3E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457" y="925"/>
                <a:ext cx="341" cy="267"/>
              </a:xfrm>
              <a:custGeom>
                <a:avLst/>
                <a:gdLst>
                  <a:gd name="T0" fmla="*/ 0 w 341"/>
                  <a:gd name="T1" fmla="*/ 266 h 267"/>
                  <a:gd name="T2" fmla="*/ 340 w 341"/>
                  <a:gd name="T3" fmla="*/ 266 h 267"/>
                  <a:gd name="T4" fmla="*/ 340 w 341"/>
                  <a:gd name="T5" fmla="*/ 0 h 267"/>
                  <a:gd name="T6" fmla="*/ 0 w 341"/>
                  <a:gd name="T7" fmla="*/ 0 h 267"/>
                  <a:gd name="T8" fmla="*/ 0 w 341"/>
                  <a:gd name="T9" fmla="*/ 266 h 267"/>
                  <a:gd name="T10" fmla="*/ 0 w 341"/>
                  <a:gd name="T11" fmla="*/ 266 h 26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341" h="267">
                    <a:moveTo>
                      <a:pt x="0" y="266"/>
                    </a:moveTo>
                    <a:lnTo>
                      <a:pt x="340" y="266"/>
                    </a:lnTo>
                    <a:lnTo>
                      <a:pt x="340" y="0"/>
                    </a:lnTo>
                    <a:lnTo>
                      <a:pt x="0" y="0"/>
                    </a:lnTo>
                    <a:lnTo>
                      <a:pt x="0" y="266"/>
                    </a:lnTo>
                  </a:path>
                </a:pathLst>
              </a:custGeom>
              <a:solidFill>
                <a:srgbClr val="FFBF18"/>
              </a:solidFill>
              <a:ln w="18653" cap="flat" cmpd="sng">
                <a:solidFill>
                  <a:srgbClr val="FFBF18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/>
              <a:p>
                <a:endParaRPr lang="en-US"/>
              </a:p>
            </p:txBody>
          </p:sp>
          <p:sp>
            <p:nvSpPr>
              <p:cNvPr id="53" name="Text Box 26">
                <a:extLst>
                  <a:ext uri="{FF2B5EF4-FFF2-40B4-BE49-F238E27FC236}">
                    <a16:creationId xmlns:a16="http://schemas.microsoft.com/office/drawing/2014/main" id="{4136B3F5-43D4-5682-29AD-9A5C8DE0B306}"/>
                  </a:ext>
                </a:extLst>
              </p:cNvPr>
              <p:cNvSpPr txBox="1">
                <a:spLocks noChangeAspect="1" noChangeArrowheads="1"/>
              </p:cNvSpPr>
              <p:nvPr/>
            </p:nvSpPr>
            <p:spPr bwMode="auto">
              <a:xfrm>
                <a:off x="4488" y="965"/>
                <a:ext cx="292" cy="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>
                <a:lvl1pPr defTabSz="344488">
                  <a:spcBef>
                    <a:spcPct val="20000"/>
                  </a:spcBef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defTabSz="344488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defTabSz="344488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defTabSz="344488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defTabSz="344488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defTabSz="344488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defTabSz="344488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defTabSz="344488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defTabSz="344488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>
                    <a:srgbClr val="006000"/>
                  </a:buClr>
                  <a:buSzPct val="90000"/>
                  <a:buFont typeface="Monotype Sorts" pitchFamily="2" charset="2"/>
                  <a:buNone/>
                </a:pPr>
                <a:r>
                  <a:rPr lang="zh-TW" altLang="en-US" sz="1800">
                    <a:solidFill>
                      <a:srgbClr val="FFFFFF"/>
                    </a:solidFill>
                    <a:ea typeface="新細明體" panose="02020500000000000000" pitchFamily="18" charset="-120"/>
                  </a:rPr>
                  <a:t> </a:t>
                </a:r>
                <a:endParaRPr lang="zh-TW" altLang="en-US" sz="2200">
                  <a:ea typeface="新細明體" panose="02020500000000000000" pitchFamily="18" charset="-120"/>
                </a:endParaRPr>
              </a:p>
            </p:txBody>
          </p:sp>
        </p:grpSp>
        <p:grpSp>
          <p:nvGrpSpPr>
            <p:cNvPr id="13" name="Group 27">
              <a:extLst>
                <a:ext uri="{FF2B5EF4-FFF2-40B4-BE49-F238E27FC236}">
                  <a16:creationId xmlns:a16="http://schemas.microsoft.com/office/drawing/2014/main" id="{509F379B-C1EF-0516-D634-26D5627ACDF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702" y="374"/>
              <a:ext cx="299" cy="235"/>
              <a:chOff x="4100" y="927"/>
              <a:chExt cx="329" cy="266"/>
            </a:xfrm>
          </p:grpSpPr>
          <p:sp>
            <p:nvSpPr>
              <p:cNvPr id="50" name="Freeform 28">
                <a:extLst>
                  <a:ext uri="{FF2B5EF4-FFF2-40B4-BE49-F238E27FC236}">
                    <a16:creationId xmlns:a16="http://schemas.microsoft.com/office/drawing/2014/main" id="{B5AE75C3-7BAF-5185-1CA2-03CC9B4B662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100" y="927"/>
                <a:ext cx="329" cy="266"/>
              </a:xfrm>
              <a:custGeom>
                <a:avLst/>
                <a:gdLst>
                  <a:gd name="T0" fmla="*/ 0 w 329"/>
                  <a:gd name="T1" fmla="*/ 265 h 266"/>
                  <a:gd name="T2" fmla="*/ 328 w 329"/>
                  <a:gd name="T3" fmla="*/ 265 h 266"/>
                  <a:gd name="T4" fmla="*/ 328 w 329"/>
                  <a:gd name="T5" fmla="*/ 0 h 266"/>
                  <a:gd name="T6" fmla="*/ 0 w 329"/>
                  <a:gd name="T7" fmla="*/ 0 h 266"/>
                  <a:gd name="T8" fmla="*/ 0 w 329"/>
                  <a:gd name="T9" fmla="*/ 265 h 266"/>
                  <a:gd name="T10" fmla="*/ 0 w 329"/>
                  <a:gd name="T11" fmla="*/ 265 h 26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329" h="266">
                    <a:moveTo>
                      <a:pt x="0" y="265"/>
                    </a:moveTo>
                    <a:lnTo>
                      <a:pt x="328" y="265"/>
                    </a:lnTo>
                    <a:lnTo>
                      <a:pt x="328" y="0"/>
                    </a:lnTo>
                    <a:lnTo>
                      <a:pt x="0" y="0"/>
                    </a:lnTo>
                    <a:lnTo>
                      <a:pt x="0" y="265"/>
                    </a:lnTo>
                  </a:path>
                </a:pathLst>
              </a:custGeom>
              <a:solidFill>
                <a:srgbClr val="000000"/>
              </a:solidFill>
              <a:ln w="18653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/>
              <a:p>
                <a:endParaRPr lang="en-US"/>
              </a:p>
            </p:txBody>
          </p:sp>
          <p:sp>
            <p:nvSpPr>
              <p:cNvPr id="51" name="Text Box 29">
                <a:extLst>
                  <a:ext uri="{FF2B5EF4-FFF2-40B4-BE49-F238E27FC236}">
                    <a16:creationId xmlns:a16="http://schemas.microsoft.com/office/drawing/2014/main" id="{7EB84ADC-208C-E5C7-1BD6-D6D3A999A166}"/>
                  </a:ext>
                </a:extLst>
              </p:cNvPr>
              <p:cNvSpPr txBox="1">
                <a:spLocks noChangeAspect="1" noChangeArrowheads="1"/>
              </p:cNvSpPr>
              <p:nvPr/>
            </p:nvSpPr>
            <p:spPr bwMode="auto">
              <a:xfrm>
                <a:off x="4131" y="966"/>
                <a:ext cx="280" cy="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>
                <a:lvl1pPr defTabSz="344488">
                  <a:spcBef>
                    <a:spcPct val="20000"/>
                  </a:spcBef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defTabSz="344488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defTabSz="344488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defTabSz="344488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defTabSz="344488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defTabSz="344488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defTabSz="344488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defTabSz="344488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defTabSz="344488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>
                    <a:srgbClr val="006000"/>
                  </a:buClr>
                  <a:buSzPct val="90000"/>
                  <a:buFont typeface="Monotype Sorts" pitchFamily="2" charset="2"/>
                  <a:buNone/>
                </a:pPr>
                <a:r>
                  <a:rPr lang="zh-TW" altLang="en-US" sz="1800">
                    <a:solidFill>
                      <a:srgbClr val="FFFFFF"/>
                    </a:solidFill>
                    <a:ea typeface="新細明體" panose="02020500000000000000" pitchFamily="18" charset="-120"/>
                  </a:rPr>
                  <a:t> </a:t>
                </a:r>
                <a:endParaRPr lang="zh-TW" altLang="en-US" sz="2200">
                  <a:ea typeface="新細明體" panose="02020500000000000000" pitchFamily="18" charset="-120"/>
                </a:endParaRPr>
              </a:p>
            </p:txBody>
          </p:sp>
        </p:grpSp>
        <p:grpSp>
          <p:nvGrpSpPr>
            <p:cNvPr id="14" name="Group 30">
              <a:extLst>
                <a:ext uri="{FF2B5EF4-FFF2-40B4-BE49-F238E27FC236}">
                  <a16:creationId xmlns:a16="http://schemas.microsoft.com/office/drawing/2014/main" id="{AC59F793-E3D2-9C9C-7D3D-4B1B15C7CAE2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603" y="372"/>
              <a:ext cx="75" cy="235"/>
              <a:chOff x="3991" y="925"/>
              <a:chExt cx="82" cy="266"/>
            </a:xfrm>
          </p:grpSpPr>
          <p:sp>
            <p:nvSpPr>
              <p:cNvPr id="48" name="Freeform 31">
                <a:extLst>
                  <a:ext uri="{FF2B5EF4-FFF2-40B4-BE49-F238E27FC236}">
                    <a16:creationId xmlns:a16="http://schemas.microsoft.com/office/drawing/2014/main" id="{51F1A944-6A2D-4B5E-7118-13A8A9D4350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991" y="925"/>
                <a:ext cx="82" cy="266"/>
              </a:xfrm>
              <a:custGeom>
                <a:avLst/>
                <a:gdLst>
                  <a:gd name="T0" fmla="*/ 0 w 82"/>
                  <a:gd name="T1" fmla="*/ 265 h 266"/>
                  <a:gd name="T2" fmla="*/ 81 w 82"/>
                  <a:gd name="T3" fmla="*/ 265 h 266"/>
                  <a:gd name="T4" fmla="*/ 81 w 82"/>
                  <a:gd name="T5" fmla="*/ 0 h 266"/>
                  <a:gd name="T6" fmla="*/ 0 w 82"/>
                  <a:gd name="T7" fmla="*/ 0 h 266"/>
                  <a:gd name="T8" fmla="*/ 0 w 82"/>
                  <a:gd name="T9" fmla="*/ 265 h 266"/>
                  <a:gd name="T10" fmla="*/ 0 w 82"/>
                  <a:gd name="T11" fmla="*/ 265 h 26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82" h="266">
                    <a:moveTo>
                      <a:pt x="0" y="265"/>
                    </a:moveTo>
                    <a:lnTo>
                      <a:pt x="81" y="265"/>
                    </a:lnTo>
                    <a:lnTo>
                      <a:pt x="81" y="0"/>
                    </a:lnTo>
                    <a:lnTo>
                      <a:pt x="0" y="0"/>
                    </a:lnTo>
                    <a:lnTo>
                      <a:pt x="0" y="265"/>
                    </a:lnTo>
                  </a:path>
                </a:pathLst>
              </a:custGeom>
              <a:solidFill>
                <a:srgbClr val="000000"/>
              </a:solidFill>
              <a:ln w="18653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/>
              <a:p>
                <a:endParaRPr lang="en-US"/>
              </a:p>
            </p:txBody>
          </p:sp>
          <p:sp>
            <p:nvSpPr>
              <p:cNvPr id="49" name="Text Box 32">
                <a:extLst>
                  <a:ext uri="{FF2B5EF4-FFF2-40B4-BE49-F238E27FC236}">
                    <a16:creationId xmlns:a16="http://schemas.microsoft.com/office/drawing/2014/main" id="{76EC4C18-8486-E66F-0F97-2F12AF536554}"/>
                  </a:ext>
                </a:extLst>
              </p:cNvPr>
              <p:cNvSpPr txBox="1">
                <a:spLocks noChangeAspect="1" noChangeArrowheads="1"/>
              </p:cNvSpPr>
              <p:nvPr/>
            </p:nvSpPr>
            <p:spPr bwMode="auto">
              <a:xfrm>
                <a:off x="3998" y="964"/>
                <a:ext cx="69" cy="19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>
                <a:lvl1pPr defTabSz="344488">
                  <a:spcBef>
                    <a:spcPct val="20000"/>
                  </a:spcBef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defTabSz="344488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defTabSz="344488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defTabSz="344488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defTabSz="344488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defTabSz="344488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defTabSz="344488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defTabSz="344488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defTabSz="344488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>
                    <a:srgbClr val="006000"/>
                  </a:buClr>
                  <a:buSzPct val="90000"/>
                  <a:buFont typeface="Monotype Sorts" pitchFamily="2" charset="2"/>
                  <a:buNone/>
                </a:pPr>
                <a:r>
                  <a:rPr lang="zh-TW" altLang="en-US" sz="1800">
                    <a:solidFill>
                      <a:srgbClr val="FFFFFF"/>
                    </a:solidFill>
                    <a:ea typeface="新細明體" panose="02020500000000000000" pitchFamily="18" charset="-120"/>
                  </a:rPr>
                  <a:t> </a:t>
                </a:r>
                <a:endParaRPr lang="zh-TW" altLang="en-US" sz="2200">
                  <a:ea typeface="新細明體" panose="02020500000000000000" pitchFamily="18" charset="-120"/>
                </a:endParaRPr>
              </a:p>
            </p:txBody>
          </p:sp>
        </p:grpSp>
        <p:grpSp>
          <p:nvGrpSpPr>
            <p:cNvPr id="15" name="Group 33">
              <a:extLst>
                <a:ext uri="{FF2B5EF4-FFF2-40B4-BE49-F238E27FC236}">
                  <a16:creationId xmlns:a16="http://schemas.microsoft.com/office/drawing/2014/main" id="{C4ADD1AF-593E-F35D-90C0-E8E6C25BC9F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370" y="371"/>
              <a:ext cx="208" cy="236"/>
              <a:chOff x="3735" y="924"/>
              <a:chExt cx="228" cy="267"/>
            </a:xfrm>
          </p:grpSpPr>
          <p:sp>
            <p:nvSpPr>
              <p:cNvPr id="46" name="Freeform 34">
                <a:extLst>
                  <a:ext uri="{FF2B5EF4-FFF2-40B4-BE49-F238E27FC236}">
                    <a16:creationId xmlns:a16="http://schemas.microsoft.com/office/drawing/2014/main" id="{E8794BEF-E54A-B6BC-8DDD-9CBA913E816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735" y="924"/>
                <a:ext cx="228" cy="267"/>
              </a:xfrm>
              <a:custGeom>
                <a:avLst/>
                <a:gdLst>
                  <a:gd name="T0" fmla="*/ 0 w 228"/>
                  <a:gd name="T1" fmla="*/ 266 h 267"/>
                  <a:gd name="T2" fmla="*/ 227 w 228"/>
                  <a:gd name="T3" fmla="*/ 266 h 267"/>
                  <a:gd name="T4" fmla="*/ 227 w 228"/>
                  <a:gd name="T5" fmla="*/ 0 h 267"/>
                  <a:gd name="T6" fmla="*/ 0 w 228"/>
                  <a:gd name="T7" fmla="*/ 0 h 267"/>
                  <a:gd name="T8" fmla="*/ 0 w 228"/>
                  <a:gd name="T9" fmla="*/ 266 h 267"/>
                  <a:gd name="T10" fmla="*/ 0 w 228"/>
                  <a:gd name="T11" fmla="*/ 266 h 26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28" h="267">
                    <a:moveTo>
                      <a:pt x="0" y="266"/>
                    </a:moveTo>
                    <a:lnTo>
                      <a:pt x="227" y="266"/>
                    </a:lnTo>
                    <a:lnTo>
                      <a:pt x="227" y="0"/>
                    </a:lnTo>
                    <a:lnTo>
                      <a:pt x="0" y="0"/>
                    </a:lnTo>
                    <a:lnTo>
                      <a:pt x="0" y="266"/>
                    </a:lnTo>
                  </a:path>
                </a:pathLst>
              </a:custGeom>
              <a:solidFill>
                <a:srgbClr val="000000"/>
              </a:solidFill>
              <a:ln w="18653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/>
              <a:p>
                <a:endParaRPr lang="en-US"/>
              </a:p>
            </p:txBody>
          </p:sp>
          <p:sp>
            <p:nvSpPr>
              <p:cNvPr id="47" name="Text Box 35">
                <a:extLst>
                  <a:ext uri="{FF2B5EF4-FFF2-40B4-BE49-F238E27FC236}">
                    <a16:creationId xmlns:a16="http://schemas.microsoft.com/office/drawing/2014/main" id="{210C5CE8-10C1-ED5A-BC0B-FEA14F56AC9C}"/>
                  </a:ext>
                </a:extLst>
              </p:cNvPr>
              <p:cNvSpPr txBox="1">
                <a:spLocks noChangeAspect="1" noChangeArrowheads="1"/>
              </p:cNvSpPr>
              <p:nvPr/>
            </p:nvSpPr>
            <p:spPr bwMode="auto">
              <a:xfrm>
                <a:off x="3756" y="963"/>
                <a:ext cx="194" cy="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>
                <a:lvl1pPr defTabSz="344488">
                  <a:spcBef>
                    <a:spcPct val="20000"/>
                  </a:spcBef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defTabSz="344488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defTabSz="344488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defTabSz="344488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defTabSz="344488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defTabSz="344488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defTabSz="344488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defTabSz="344488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defTabSz="344488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>
                    <a:srgbClr val="006000"/>
                  </a:buClr>
                  <a:buSzPct val="90000"/>
                  <a:buFont typeface="Monotype Sorts" pitchFamily="2" charset="2"/>
                  <a:buNone/>
                </a:pPr>
                <a:r>
                  <a:rPr lang="zh-TW" altLang="en-US" sz="1800">
                    <a:solidFill>
                      <a:srgbClr val="FFFFFF"/>
                    </a:solidFill>
                    <a:ea typeface="新細明體" panose="02020500000000000000" pitchFamily="18" charset="-120"/>
                  </a:rPr>
                  <a:t> </a:t>
                </a:r>
                <a:endParaRPr lang="zh-TW" altLang="en-US" sz="2200">
                  <a:ea typeface="新細明體" panose="02020500000000000000" pitchFamily="18" charset="-120"/>
                </a:endParaRPr>
              </a:p>
            </p:txBody>
          </p:sp>
        </p:grpSp>
        <p:grpSp>
          <p:nvGrpSpPr>
            <p:cNvPr id="16" name="Group 36">
              <a:extLst>
                <a:ext uri="{FF2B5EF4-FFF2-40B4-BE49-F238E27FC236}">
                  <a16:creationId xmlns:a16="http://schemas.microsoft.com/office/drawing/2014/main" id="{26A2B74C-8CAC-54E0-7B65-25D3D2B3D43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403" y="609"/>
              <a:ext cx="311" cy="235"/>
              <a:chOff x="3771" y="1193"/>
              <a:chExt cx="342" cy="267"/>
            </a:xfrm>
          </p:grpSpPr>
          <p:sp>
            <p:nvSpPr>
              <p:cNvPr id="44" name="Freeform 37">
                <a:extLst>
                  <a:ext uri="{FF2B5EF4-FFF2-40B4-BE49-F238E27FC236}">
                    <a16:creationId xmlns:a16="http://schemas.microsoft.com/office/drawing/2014/main" id="{D221EE27-E611-C8EF-3B91-1B7934DB3DA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771" y="1193"/>
                <a:ext cx="342" cy="267"/>
              </a:xfrm>
              <a:custGeom>
                <a:avLst/>
                <a:gdLst>
                  <a:gd name="T0" fmla="*/ 0 w 342"/>
                  <a:gd name="T1" fmla="*/ 266 h 267"/>
                  <a:gd name="T2" fmla="*/ 341 w 342"/>
                  <a:gd name="T3" fmla="*/ 266 h 267"/>
                  <a:gd name="T4" fmla="*/ 341 w 342"/>
                  <a:gd name="T5" fmla="*/ 0 h 267"/>
                  <a:gd name="T6" fmla="*/ 0 w 342"/>
                  <a:gd name="T7" fmla="*/ 0 h 267"/>
                  <a:gd name="T8" fmla="*/ 0 w 342"/>
                  <a:gd name="T9" fmla="*/ 266 h 267"/>
                  <a:gd name="T10" fmla="*/ 0 w 342"/>
                  <a:gd name="T11" fmla="*/ 266 h 26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342" h="267">
                    <a:moveTo>
                      <a:pt x="0" y="266"/>
                    </a:moveTo>
                    <a:lnTo>
                      <a:pt x="341" y="266"/>
                    </a:lnTo>
                    <a:lnTo>
                      <a:pt x="341" y="0"/>
                    </a:lnTo>
                    <a:lnTo>
                      <a:pt x="0" y="0"/>
                    </a:lnTo>
                    <a:lnTo>
                      <a:pt x="0" y="266"/>
                    </a:lnTo>
                  </a:path>
                </a:pathLst>
              </a:custGeom>
              <a:solidFill>
                <a:srgbClr val="FF0000"/>
              </a:solidFill>
              <a:ln w="18653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/>
              <a:p>
                <a:endParaRPr lang="en-US"/>
              </a:p>
            </p:txBody>
          </p:sp>
          <p:sp>
            <p:nvSpPr>
              <p:cNvPr id="45" name="Text Box 38">
                <a:extLst>
                  <a:ext uri="{FF2B5EF4-FFF2-40B4-BE49-F238E27FC236}">
                    <a16:creationId xmlns:a16="http://schemas.microsoft.com/office/drawing/2014/main" id="{0D272B1B-8CB4-8DDE-678A-8609030B5046}"/>
                  </a:ext>
                </a:extLst>
              </p:cNvPr>
              <p:cNvSpPr txBox="1">
                <a:spLocks noChangeAspect="1" noChangeArrowheads="1"/>
              </p:cNvSpPr>
              <p:nvPr/>
            </p:nvSpPr>
            <p:spPr bwMode="auto">
              <a:xfrm>
                <a:off x="3802" y="1233"/>
                <a:ext cx="292" cy="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>
                <a:lvl1pPr defTabSz="344488">
                  <a:spcBef>
                    <a:spcPct val="20000"/>
                  </a:spcBef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defTabSz="344488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defTabSz="344488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defTabSz="344488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defTabSz="344488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defTabSz="344488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defTabSz="344488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defTabSz="344488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defTabSz="344488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>
                    <a:srgbClr val="006000"/>
                  </a:buClr>
                  <a:buSzPct val="90000"/>
                  <a:buFont typeface="Monotype Sorts" pitchFamily="2" charset="2"/>
                  <a:buNone/>
                </a:pPr>
                <a:r>
                  <a:rPr lang="zh-TW" altLang="en-US" sz="1800">
                    <a:solidFill>
                      <a:srgbClr val="FFFFFF"/>
                    </a:solidFill>
                    <a:ea typeface="新細明體" panose="02020500000000000000" pitchFamily="18" charset="-120"/>
                  </a:rPr>
                  <a:t> </a:t>
                </a:r>
                <a:endParaRPr lang="zh-TW" altLang="en-US" sz="2200">
                  <a:ea typeface="新細明體" panose="02020500000000000000" pitchFamily="18" charset="-120"/>
                </a:endParaRPr>
              </a:p>
            </p:txBody>
          </p:sp>
        </p:grpSp>
        <p:grpSp>
          <p:nvGrpSpPr>
            <p:cNvPr id="17" name="Group 39">
              <a:extLst>
                <a:ext uri="{FF2B5EF4-FFF2-40B4-BE49-F238E27FC236}">
                  <a16:creationId xmlns:a16="http://schemas.microsoft.com/office/drawing/2014/main" id="{FAE6F382-C1BF-B231-88B5-AA42FA9782C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742" y="617"/>
              <a:ext cx="208" cy="235"/>
              <a:chOff x="4144" y="1202"/>
              <a:chExt cx="229" cy="267"/>
            </a:xfrm>
          </p:grpSpPr>
          <p:sp>
            <p:nvSpPr>
              <p:cNvPr id="42" name="Freeform 40">
                <a:extLst>
                  <a:ext uri="{FF2B5EF4-FFF2-40B4-BE49-F238E27FC236}">
                    <a16:creationId xmlns:a16="http://schemas.microsoft.com/office/drawing/2014/main" id="{043DF8BC-7095-0EF1-616E-16E8E59C0A9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144" y="1202"/>
                <a:ext cx="229" cy="267"/>
              </a:xfrm>
              <a:custGeom>
                <a:avLst/>
                <a:gdLst>
                  <a:gd name="T0" fmla="*/ 0 w 229"/>
                  <a:gd name="T1" fmla="*/ 266 h 267"/>
                  <a:gd name="T2" fmla="*/ 228 w 229"/>
                  <a:gd name="T3" fmla="*/ 266 h 267"/>
                  <a:gd name="T4" fmla="*/ 228 w 229"/>
                  <a:gd name="T5" fmla="*/ 0 h 267"/>
                  <a:gd name="T6" fmla="*/ 0 w 229"/>
                  <a:gd name="T7" fmla="*/ 0 h 267"/>
                  <a:gd name="T8" fmla="*/ 0 w 229"/>
                  <a:gd name="T9" fmla="*/ 266 h 267"/>
                  <a:gd name="T10" fmla="*/ 0 w 229"/>
                  <a:gd name="T11" fmla="*/ 266 h 26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29" h="267">
                    <a:moveTo>
                      <a:pt x="0" y="266"/>
                    </a:moveTo>
                    <a:lnTo>
                      <a:pt x="228" y="266"/>
                    </a:lnTo>
                    <a:lnTo>
                      <a:pt x="228" y="0"/>
                    </a:lnTo>
                    <a:lnTo>
                      <a:pt x="0" y="0"/>
                    </a:lnTo>
                    <a:lnTo>
                      <a:pt x="0" y="266"/>
                    </a:lnTo>
                  </a:path>
                </a:pathLst>
              </a:custGeom>
              <a:solidFill>
                <a:srgbClr val="FF0000"/>
              </a:solidFill>
              <a:ln w="18653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/>
              <a:p>
                <a:endParaRPr lang="en-US"/>
              </a:p>
            </p:txBody>
          </p:sp>
          <p:sp>
            <p:nvSpPr>
              <p:cNvPr id="43" name="Text Box 41">
                <a:extLst>
                  <a:ext uri="{FF2B5EF4-FFF2-40B4-BE49-F238E27FC236}">
                    <a16:creationId xmlns:a16="http://schemas.microsoft.com/office/drawing/2014/main" id="{84395709-A30E-9B22-0BD5-199086BF9DA2}"/>
                  </a:ext>
                </a:extLst>
              </p:cNvPr>
              <p:cNvSpPr txBox="1">
                <a:spLocks noChangeAspect="1" noChangeArrowheads="1"/>
              </p:cNvSpPr>
              <p:nvPr/>
            </p:nvSpPr>
            <p:spPr bwMode="auto">
              <a:xfrm>
                <a:off x="4165" y="1241"/>
                <a:ext cx="195" cy="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>
                <a:lvl1pPr defTabSz="344488">
                  <a:spcBef>
                    <a:spcPct val="20000"/>
                  </a:spcBef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defTabSz="344488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defTabSz="344488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defTabSz="344488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defTabSz="344488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defTabSz="344488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defTabSz="344488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defTabSz="344488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defTabSz="344488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>
                    <a:srgbClr val="006000"/>
                  </a:buClr>
                  <a:buSzPct val="90000"/>
                  <a:buFont typeface="Monotype Sorts" pitchFamily="2" charset="2"/>
                  <a:buNone/>
                </a:pPr>
                <a:r>
                  <a:rPr lang="zh-TW" altLang="en-US" sz="1800">
                    <a:solidFill>
                      <a:srgbClr val="FFFFFF"/>
                    </a:solidFill>
                    <a:ea typeface="新細明體" panose="02020500000000000000" pitchFamily="18" charset="-120"/>
                  </a:rPr>
                  <a:t> </a:t>
                </a:r>
                <a:endParaRPr lang="zh-TW" altLang="en-US" sz="2200">
                  <a:ea typeface="新細明體" panose="02020500000000000000" pitchFamily="18" charset="-120"/>
                </a:endParaRPr>
              </a:p>
            </p:txBody>
          </p:sp>
        </p:grpSp>
        <p:grpSp>
          <p:nvGrpSpPr>
            <p:cNvPr id="18" name="Group 42">
              <a:extLst>
                <a:ext uri="{FF2B5EF4-FFF2-40B4-BE49-F238E27FC236}">
                  <a16:creationId xmlns:a16="http://schemas.microsoft.com/office/drawing/2014/main" id="{9772F5DB-B05C-65FC-BA54-750DA70111F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981" y="625"/>
              <a:ext cx="209" cy="235"/>
              <a:chOff x="4407" y="1211"/>
              <a:chExt cx="230" cy="267"/>
            </a:xfrm>
          </p:grpSpPr>
          <p:sp>
            <p:nvSpPr>
              <p:cNvPr id="40" name="Freeform 43">
                <a:extLst>
                  <a:ext uri="{FF2B5EF4-FFF2-40B4-BE49-F238E27FC236}">
                    <a16:creationId xmlns:a16="http://schemas.microsoft.com/office/drawing/2014/main" id="{A59A0A8E-9ED6-6C81-1791-46A859ABC77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407" y="1211"/>
                <a:ext cx="230" cy="267"/>
              </a:xfrm>
              <a:custGeom>
                <a:avLst/>
                <a:gdLst>
                  <a:gd name="T0" fmla="*/ 0 w 230"/>
                  <a:gd name="T1" fmla="*/ 266 h 267"/>
                  <a:gd name="T2" fmla="*/ 229 w 230"/>
                  <a:gd name="T3" fmla="*/ 266 h 267"/>
                  <a:gd name="T4" fmla="*/ 229 w 230"/>
                  <a:gd name="T5" fmla="*/ 0 h 267"/>
                  <a:gd name="T6" fmla="*/ 0 w 230"/>
                  <a:gd name="T7" fmla="*/ 0 h 267"/>
                  <a:gd name="T8" fmla="*/ 0 w 230"/>
                  <a:gd name="T9" fmla="*/ 266 h 267"/>
                  <a:gd name="T10" fmla="*/ 0 w 230"/>
                  <a:gd name="T11" fmla="*/ 266 h 26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30" h="267">
                    <a:moveTo>
                      <a:pt x="0" y="266"/>
                    </a:moveTo>
                    <a:lnTo>
                      <a:pt x="229" y="266"/>
                    </a:lnTo>
                    <a:lnTo>
                      <a:pt x="229" y="0"/>
                    </a:lnTo>
                    <a:lnTo>
                      <a:pt x="0" y="0"/>
                    </a:lnTo>
                    <a:lnTo>
                      <a:pt x="0" y="266"/>
                    </a:lnTo>
                  </a:path>
                </a:pathLst>
              </a:custGeom>
              <a:solidFill>
                <a:srgbClr val="0000FF"/>
              </a:solidFill>
              <a:ln w="18653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/>
              <a:p>
                <a:endParaRPr lang="en-US"/>
              </a:p>
            </p:txBody>
          </p:sp>
          <p:sp>
            <p:nvSpPr>
              <p:cNvPr id="41" name="Text Box 44">
                <a:extLst>
                  <a:ext uri="{FF2B5EF4-FFF2-40B4-BE49-F238E27FC236}">
                    <a16:creationId xmlns:a16="http://schemas.microsoft.com/office/drawing/2014/main" id="{B3C078B0-9A55-619D-2904-AF3D81A8DA2A}"/>
                  </a:ext>
                </a:extLst>
              </p:cNvPr>
              <p:cNvSpPr txBox="1">
                <a:spLocks noChangeAspect="1" noChangeArrowheads="1"/>
              </p:cNvSpPr>
              <p:nvPr/>
            </p:nvSpPr>
            <p:spPr bwMode="auto">
              <a:xfrm>
                <a:off x="4428" y="1250"/>
                <a:ext cx="196" cy="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>
                <a:lvl1pPr defTabSz="344488">
                  <a:spcBef>
                    <a:spcPct val="20000"/>
                  </a:spcBef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defTabSz="344488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defTabSz="344488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defTabSz="344488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defTabSz="344488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defTabSz="344488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defTabSz="344488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defTabSz="344488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defTabSz="344488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>
                    <a:srgbClr val="006000"/>
                  </a:buClr>
                  <a:buSzPct val="90000"/>
                  <a:buFont typeface="Monotype Sorts" pitchFamily="2" charset="2"/>
                  <a:buNone/>
                </a:pPr>
                <a:r>
                  <a:rPr lang="zh-TW" altLang="en-US" sz="1800">
                    <a:solidFill>
                      <a:srgbClr val="FFFFFF"/>
                    </a:solidFill>
                    <a:ea typeface="新細明體" panose="02020500000000000000" pitchFamily="18" charset="-120"/>
                  </a:rPr>
                  <a:t> </a:t>
                </a:r>
                <a:endParaRPr lang="zh-TW" altLang="en-US" sz="2200">
                  <a:ea typeface="新細明體" panose="02020500000000000000" pitchFamily="18" charset="-120"/>
                </a:endParaRPr>
              </a:p>
            </p:txBody>
          </p:sp>
        </p:grpSp>
        <p:grpSp>
          <p:nvGrpSpPr>
            <p:cNvPr id="19" name="Group 45">
              <a:extLst>
                <a:ext uri="{FF2B5EF4-FFF2-40B4-BE49-F238E27FC236}">
                  <a16:creationId xmlns:a16="http://schemas.microsoft.com/office/drawing/2014/main" id="{E595D3B6-938B-D4DA-6440-6CF73F453EC1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212" y="614"/>
              <a:ext cx="38" cy="236"/>
              <a:chOff x="4661" y="1199"/>
              <a:chExt cx="41" cy="267"/>
            </a:xfrm>
          </p:grpSpPr>
          <p:sp>
            <p:nvSpPr>
              <p:cNvPr id="38" name="Freeform 46">
                <a:extLst>
                  <a:ext uri="{FF2B5EF4-FFF2-40B4-BE49-F238E27FC236}">
                    <a16:creationId xmlns:a16="http://schemas.microsoft.com/office/drawing/2014/main" id="{0164B8FA-44D8-178C-3EAA-5563501748D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61" y="1199"/>
                <a:ext cx="41" cy="267"/>
              </a:xfrm>
              <a:custGeom>
                <a:avLst/>
                <a:gdLst>
                  <a:gd name="T0" fmla="*/ 0 w 41"/>
                  <a:gd name="T1" fmla="*/ 266 h 267"/>
                  <a:gd name="T2" fmla="*/ 40 w 41"/>
                  <a:gd name="T3" fmla="*/ 266 h 267"/>
                  <a:gd name="T4" fmla="*/ 40 w 41"/>
                  <a:gd name="T5" fmla="*/ 0 h 267"/>
                  <a:gd name="T6" fmla="*/ 0 w 41"/>
                  <a:gd name="T7" fmla="*/ 0 h 267"/>
                  <a:gd name="T8" fmla="*/ 0 w 41"/>
                  <a:gd name="T9" fmla="*/ 266 h 267"/>
                  <a:gd name="T10" fmla="*/ 0 w 41"/>
                  <a:gd name="T11" fmla="*/ 266 h 26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41" h="267">
                    <a:moveTo>
                      <a:pt x="0" y="266"/>
                    </a:moveTo>
                    <a:lnTo>
                      <a:pt x="40" y="266"/>
                    </a:lnTo>
                    <a:lnTo>
                      <a:pt x="40" y="0"/>
                    </a:lnTo>
                    <a:lnTo>
                      <a:pt x="0" y="0"/>
                    </a:lnTo>
                    <a:lnTo>
                      <a:pt x="0" y="266"/>
                    </a:lnTo>
                  </a:path>
                </a:pathLst>
              </a:custGeom>
              <a:solidFill>
                <a:srgbClr val="0000FF"/>
              </a:solidFill>
              <a:ln w="18653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/>
              <a:p>
                <a:endParaRPr lang="en-US"/>
              </a:p>
            </p:txBody>
          </p:sp>
          <p:sp>
            <p:nvSpPr>
              <p:cNvPr id="39" name="Text Box 47">
                <a:extLst>
                  <a:ext uri="{FF2B5EF4-FFF2-40B4-BE49-F238E27FC236}">
                    <a16:creationId xmlns:a16="http://schemas.microsoft.com/office/drawing/2014/main" id="{43C4CB7C-5B4F-C0FA-D898-6FDFF1BB7AD5}"/>
                  </a:ext>
                </a:extLst>
              </p:cNvPr>
              <p:cNvSpPr txBox="1">
                <a:spLocks noChangeAspect="1" noChangeArrowheads="1"/>
              </p:cNvSpPr>
              <p:nvPr/>
            </p:nvSpPr>
            <p:spPr bwMode="auto">
              <a:xfrm>
                <a:off x="4664" y="1238"/>
                <a:ext cx="34" cy="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>
                <a:lvl1pPr defTabSz="344488">
                  <a:spcBef>
                    <a:spcPct val="20000"/>
                  </a:spcBef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defTabSz="344488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defTabSz="344488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defTabSz="344488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defTabSz="344488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defTabSz="344488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defTabSz="344488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defTabSz="344488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defTabSz="344488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>
                    <a:srgbClr val="006000"/>
                  </a:buClr>
                  <a:buSzPct val="90000"/>
                  <a:buFont typeface="Monotype Sorts" pitchFamily="2" charset="2"/>
                  <a:buNone/>
                </a:pPr>
                <a:r>
                  <a:rPr lang="zh-TW" altLang="en-US" sz="1800">
                    <a:solidFill>
                      <a:srgbClr val="FFFFFF"/>
                    </a:solidFill>
                    <a:ea typeface="新細明體" panose="02020500000000000000" pitchFamily="18" charset="-120"/>
                  </a:rPr>
                  <a:t> </a:t>
                </a:r>
                <a:endParaRPr lang="zh-TW" altLang="en-US" sz="2200">
                  <a:ea typeface="新細明體" panose="02020500000000000000" pitchFamily="18" charset="-120"/>
                </a:endParaRPr>
              </a:p>
            </p:txBody>
          </p:sp>
        </p:grpSp>
        <p:grpSp>
          <p:nvGrpSpPr>
            <p:cNvPr id="20" name="Group 48">
              <a:extLst>
                <a:ext uri="{FF2B5EF4-FFF2-40B4-BE49-F238E27FC236}">
                  <a16:creationId xmlns:a16="http://schemas.microsoft.com/office/drawing/2014/main" id="{AFFA10A5-3D7D-BD8D-7DCB-470CFC0FE9D1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281" y="614"/>
              <a:ext cx="239" cy="236"/>
              <a:chOff x="4737" y="1199"/>
              <a:chExt cx="263" cy="267"/>
            </a:xfrm>
          </p:grpSpPr>
          <p:sp>
            <p:nvSpPr>
              <p:cNvPr id="36" name="Freeform 49">
                <a:extLst>
                  <a:ext uri="{FF2B5EF4-FFF2-40B4-BE49-F238E27FC236}">
                    <a16:creationId xmlns:a16="http://schemas.microsoft.com/office/drawing/2014/main" id="{1891C355-21BF-7691-7FE8-9F349B98FDB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737" y="1199"/>
                <a:ext cx="263" cy="267"/>
              </a:xfrm>
              <a:custGeom>
                <a:avLst/>
                <a:gdLst>
                  <a:gd name="T0" fmla="*/ 0 w 263"/>
                  <a:gd name="T1" fmla="*/ 266 h 267"/>
                  <a:gd name="T2" fmla="*/ 262 w 263"/>
                  <a:gd name="T3" fmla="*/ 266 h 267"/>
                  <a:gd name="T4" fmla="*/ 262 w 263"/>
                  <a:gd name="T5" fmla="*/ 0 h 267"/>
                  <a:gd name="T6" fmla="*/ 0 w 263"/>
                  <a:gd name="T7" fmla="*/ 0 h 267"/>
                  <a:gd name="T8" fmla="*/ 0 w 263"/>
                  <a:gd name="T9" fmla="*/ 266 h 267"/>
                  <a:gd name="T10" fmla="*/ 0 w 263"/>
                  <a:gd name="T11" fmla="*/ 266 h 26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63" h="267">
                    <a:moveTo>
                      <a:pt x="0" y="266"/>
                    </a:moveTo>
                    <a:lnTo>
                      <a:pt x="262" y="266"/>
                    </a:lnTo>
                    <a:lnTo>
                      <a:pt x="262" y="0"/>
                    </a:lnTo>
                    <a:lnTo>
                      <a:pt x="0" y="0"/>
                    </a:lnTo>
                    <a:lnTo>
                      <a:pt x="0" y="266"/>
                    </a:lnTo>
                  </a:path>
                </a:pathLst>
              </a:custGeom>
              <a:solidFill>
                <a:srgbClr val="0000FF"/>
              </a:solidFill>
              <a:ln w="18653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/>
              <a:p>
                <a:endParaRPr lang="en-US"/>
              </a:p>
            </p:txBody>
          </p:sp>
          <p:sp>
            <p:nvSpPr>
              <p:cNvPr id="37" name="Text Box 50">
                <a:extLst>
                  <a:ext uri="{FF2B5EF4-FFF2-40B4-BE49-F238E27FC236}">
                    <a16:creationId xmlns:a16="http://schemas.microsoft.com/office/drawing/2014/main" id="{9168776E-3395-8633-0AD2-5F9D6997EAD2}"/>
                  </a:ext>
                </a:extLst>
              </p:cNvPr>
              <p:cNvSpPr txBox="1">
                <a:spLocks noChangeAspect="1" noChangeArrowheads="1"/>
              </p:cNvSpPr>
              <p:nvPr/>
            </p:nvSpPr>
            <p:spPr bwMode="auto">
              <a:xfrm>
                <a:off x="4761" y="1238"/>
                <a:ext cx="225" cy="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>
                <a:lvl1pPr defTabSz="344488">
                  <a:spcBef>
                    <a:spcPct val="20000"/>
                  </a:spcBef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defTabSz="344488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defTabSz="344488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defTabSz="344488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defTabSz="344488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defTabSz="344488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defTabSz="344488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defTabSz="344488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defTabSz="344488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>
                    <a:srgbClr val="006000"/>
                  </a:buClr>
                  <a:buSzPct val="90000"/>
                  <a:buFont typeface="Monotype Sorts" pitchFamily="2" charset="2"/>
                  <a:buNone/>
                </a:pPr>
                <a:r>
                  <a:rPr lang="zh-TW" altLang="en-US" sz="1800">
                    <a:solidFill>
                      <a:srgbClr val="FFFFFF"/>
                    </a:solidFill>
                    <a:ea typeface="新細明體" panose="02020500000000000000" pitchFamily="18" charset="-120"/>
                  </a:rPr>
                  <a:t> </a:t>
                </a:r>
                <a:endParaRPr lang="zh-TW" altLang="en-US" sz="2200">
                  <a:ea typeface="新細明體" panose="02020500000000000000" pitchFamily="18" charset="-120"/>
                </a:endParaRPr>
              </a:p>
            </p:txBody>
          </p:sp>
        </p:grpSp>
        <p:grpSp>
          <p:nvGrpSpPr>
            <p:cNvPr id="21" name="Group 51">
              <a:extLst>
                <a:ext uri="{FF2B5EF4-FFF2-40B4-BE49-F238E27FC236}">
                  <a16:creationId xmlns:a16="http://schemas.microsoft.com/office/drawing/2014/main" id="{EEED3721-DF3E-829C-1D4F-5B96FBEAE055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417" y="890"/>
              <a:ext cx="74" cy="236"/>
              <a:chOff x="4886" y="1512"/>
              <a:chExt cx="82" cy="267"/>
            </a:xfrm>
          </p:grpSpPr>
          <p:sp>
            <p:nvSpPr>
              <p:cNvPr id="34" name="Freeform 52">
                <a:extLst>
                  <a:ext uri="{FF2B5EF4-FFF2-40B4-BE49-F238E27FC236}">
                    <a16:creationId xmlns:a16="http://schemas.microsoft.com/office/drawing/2014/main" id="{28BAC871-8D4C-CBCF-E848-9400C60D93E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886" y="1512"/>
                <a:ext cx="82" cy="267"/>
              </a:xfrm>
              <a:custGeom>
                <a:avLst/>
                <a:gdLst>
                  <a:gd name="T0" fmla="*/ 0 w 82"/>
                  <a:gd name="T1" fmla="*/ 266 h 267"/>
                  <a:gd name="T2" fmla="*/ 81 w 82"/>
                  <a:gd name="T3" fmla="*/ 266 h 267"/>
                  <a:gd name="T4" fmla="*/ 81 w 82"/>
                  <a:gd name="T5" fmla="*/ 0 h 267"/>
                  <a:gd name="T6" fmla="*/ 0 w 82"/>
                  <a:gd name="T7" fmla="*/ 0 h 267"/>
                  <a:gd name="T8" fmla="*/ 0 w 82"/>
                  <a:gd name="T9" fmla="*/ 266 h 267"/>
                  <a:gd name="T10" fmla="*/ 0 w 82"/>
                  <a:gd name="T11" fmla="*/ 266 h 26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82" h="267">
                    <a:moveTo>
                      <a:pt x="0" y="266"/>
                    </a:moveTo>
                    <a:lnTo>
                      <a:pt x="81" y="266"/>
                    </a:lnTo>
                    <a:lnTo>
                      <a:pt x="81" y="0"/>
                    </a:lnTo>
                    <a:lnTo>
                      <a:pt x="0" y="0"/>
                    </a:lnTo>
                    <a:lnTo>
                      <a:pt x="0" y="266"/>
                    </a:lnTo>
                  </a:path>
                </a:pathLst>
              </a:custGeom>
              <a:solidFill>
                <a:srgbClr val="0000FF"/>
              </a:solidFill>
              <a:ln w="18653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/>
              <a:p>
                <a:endParaRPr lang="en-US"/>
              </a:p>
            </p:txBody>
          </p:sp>
          <p:sp>
            <p:nvSpPr>
              <p:cNvPr id="35" name="Text Box 53">
                <a:extLst>
                  <a:ext uri="{FF2B5EF4-FFF2-40B4-BE49-F238E27FC236}">
                    <a16:creationId xmlns:a16="http://schemas.microsoft.com/office/drawing/2014/main" id="{BD3A4C9A-5FEB-4D80-03D3-E7E734DADC7D}"/>
                  </a:ext>
                </a:extLst>
              </p:cNvPr>
              <p:cNvSpPr txBox="1">
                <a:spLocks noChangeAspect="1" noChangeArrowheads="1"/>
              </p:cNvSpPr>
              <p:nvPr/>
            </p:nvSpPr>
            <p:spPr bwMode="auto">
              <a:xfrm>
                <a:off x="4893" y="1551"/>
                <a:ext cx="70" cy="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>
                <a:lvl1pPr defTabSz="344488">
                  <a:spcBef>
                    <a:spcPct val="20000"/>
                  </a:spcBef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defTabSz="344488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defTabSz="344488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defTabSz="344488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defTabSz="344488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defTabSz="344488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defTabSz="344488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defTabSz="344488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defTabSz="344488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>
                    <a:srgbClr val="006000"/>
                  </a:buClr>
                  <a:buSzPct val="90000"/>
                  <a:buFont typeface="Monotype Sorts" pitchFamily="2" charset="2"/>
                  <a:buNone/>
                </a:pPr>
                <a:r>
                  <a:rPr lang="zh-TW" altLang="en-US" sz="1800">
                    <a:solidFill>
                      <a:srgbClr val="FFFFFF"/>
                    </a:solidFill>
                    <a:ea typeface="新細明體" panose="02020500000000000000" pitchFamily="18" charset="-120"/>
                  </a:rPr>
                  <a:t> </a:t>
                </a:r>
                <a:endParaRPr lang="zh-TW" altLang="en-US" sz="2200">
                  <a:ea typeface="新細明體" panose="02020500000000000000" pitchFamily="18" charset="-120"/>
                </a:endParaRPr>
              </a:p>
            </p:txBody>
          </p:sp>
        </p:grpSp>
        <p:grpSp>
          <p:nvGrpSpPr>
            <p:cNvPr id="22" name="Group 54">
              <a:extLst>
                <a:ext uri="{FF2B5EF4-FFF2-40B4-BE49-F238E27FC236}">
                  <a16:creationId xmlns:a16="http://schemas.microsoft.com/office/drawing/2014/main" id="{4C902F44-B769-C8B3-7496-2C2932CD028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070" y="889"/>
              <a:ext cx="304" cy="235"/>
              <a:chOff x="4505" y="1511"/>
              <a:chExt cx="334" cy="266"/>
            </a:xfrm>
          </p:grpSpPr>
          <p:sp>
            <p:nvSpPr>
              <p:cNvPr id="32" name="Freeform 55">
                <a:extLst>
                  <a:ext uri="{FF2B5EF4-FFF2-40B4-BE49-F238E27FC236}">
                    <a16:creationId xmlns:a16="http://schemas.microsoft.com/office/drawing/2014/main" id="{95AE9CC6-DE4D-9EFD-20D8-9FD85EE5649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505" y="1511"/>
                <a:ext cx="334" cy="266"/>
              </a:xfrm>
              <a:custGeom>
                <a:avLst/>
                <a:gdLst>
                  <a:gd name="T0" fmla="*/ 0 w 334"/>
                  <a:gd name="T1" fmla="*/ 265 h 266"/>
                  <a:gd name="T2" fmla="*/ 333 w 334"/>
                  <a:gd name="T3" fmla="*/ 265 h 266"/>
                  <a:gd name="T4" fmla="*/ 333 w 334"/>
                  <a:gd name="T5" fmla="*/ 0 h 266"/>
                  <a:gd name="T6" fmla="*/ 0 w 334"/>
                  <a:gd name="T7" fmla="*/ 0 h 266"/>
                  <a:gd name="T8" fmla="*/ 0 w 334"/>
                  <a:gd name="T9" fmla="*/ 265 h 266"/>
                  <a:gd name="T10" fmla="*/ 0 w 334"/>
                  <a:gd name="T11" fmla="*/ 265 h 26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334" h="266">
                    <a:moveTo>
                      <a:pt x="0" y="265"/>
                    </a:moveTo>
                    <a:lnTo>
                      <a:pt x="333" y="265"/>
                    </a:lnTo>
                    <a:lnTo>
                      <a:pt x="333" y="0"/>
                    </a:lnTo>
                    <a:lnTo>
                      <a:pt x="0" y="0"/>
                    </a:lnTo>
                    <a:lnTo>
                      <a:pt x="0" y="265"/>
                    </a:lnTo>
                  </a:path>
                </a:pathLst>
              </a:custGeom>
              <a:solidFill>
                <a:srgbClr val="0000FF"/>
              </a:solidFill>
              <a:ln w="18653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/>
              <a:p>
                <a:endParaRPr lang="en-US"/>
              </a:p>
            </p:txBody>
          </p:sp>
          <p:sp>
            <p:nvSpPr>
              <p:cNvPr id="33" name="Text Box 56">
                <a:extLst>
                  <a:ext uri="{FF2B5EF4-FFF2-40B4-BE49-F238E27FC236}">
                    <a16:creationId xmlns:a16="http://schemas.microsoft.com/office/drawing/2014/main" id="{CD8DE6BA-CFF9-0FAC-CF23-35F591CDC46E}"/>
                  </a:ext>
                </a:extLst>
              </p:cNvPr>
              <p:cNvSpPr txBox="1">
                <a:spLocks noChangeAspect="1" noChangeArrowheads="1"/>
              </p:cNvSpPr>
              <p:nvPr/>
            </p:nvSpPr>
            <p:spPr bwMode="auto">
              <a:xfrm>
                <a:off x="4536" y="1550"/>
                <a:ext cx="284" cy="19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>
                <a:lvl1pPr defTabSz="344488">
                  <a:spcBef>
                    <a:spcPct val="20000"/>
                  </a:spcBef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defTabSz="344488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defTabSz="344488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defTabSz="344488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defTabSz="344488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defTabSz="344488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defTabSz="344488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defTabSz="344488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defTabSz="344488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>
                    <a:srgbClr val="006000"/>
                  </a:buClr>
                  <a:buSzPct val="90000"/>
                  <a:buFont typeface="Monotype Sorts" pitchFamily="2" charset="2"/>
                  <a:buNone/>
                </a:pPr>
                <a:r>
                  <a:rPr lang="zh-TW" altLang="en-US" sz="1800">
                    <a:solidFill>
                      <a:srgbClr val="FFFFFF"/>
                    </a:solidFill>
                    <a:ea typeface="新細明體" panose="02020500000000000000" pitchFamily="18" charset="-120"/>
                  </a:rPr>
                  <a:t> </a:t>
                </a:r>
                <a:endParaRPr lang="zh-TW" altLang="en-US" sz="2200">
                  <a:ea typeface="新細明體" panose="02020500000000000000" pitchFamily="18" charset="-120"/>
                </a:endParaRPr>
              </a:p>
            </p:txBody>
          </p:sp>
        </p:grpSp>
        <p:grpSp>
          <p:nvGrpSpPr>
            <p:cNvPr id="23" name="Group 57">
              <a:extLst>
                <a:ext uri="{FF2B5EF4-FFF2-40B4-BE49-F238E27FC236}">
                  <a16:creationId xmlns:a16="http://schemas.microsoft.com/office/drawing/2014/main" id="{C9538F83-8CCE-EC36-BD7F-02C48DABD37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705" y="885"/>
              <a:ext cx="294" cy="235"/>
              <a:chOff x="4103" y="1506"/>
              <a:chExt cx="323" cy="266"/>
            </a:xfrm>
          </p:grpSpPr>
          <p:sp>
            <p:nvSpPr>
              <p:cNvPr id="30" name="Freeform 58">
                <a:extLst>
                  <a:ext uri="{FF2B5EF4-FFF2-40B4-BE49-F238E27FC236}">
                    <a16:creationId xmlns:a16="http://schemas.microsoft.com/office/drawing/2014/main" id="{9B0CC854-8D96-6752-0634-6D5B33A3E04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103" y="1506"/>
                <a:ext cx="323" cy="266"/>
              </a:xfrm>
              <a:custGeom>
                <a:avLst/>
                <a:gdLst>
                  <a:gd name="T0" fmla="*/ 0 w 323"/>
                  <a:gd name="T1" fmla="*/ 265 h 266"/>
                  <a:gd name="T2" fmla="*/ 322 w 323"/>
                  <a:gd name="T3" fmla="*/ 265 h 266"/>
                  <a:gd name="T4" fmla="*/ 322 w 323"/>
                  <a:gd name="T5" fmla="*/ 0 h 266"/>
                  <a:gd name="T6" fmla="*/ 0 w 323"/>
                  <a:gd name="T7" fmla="*/ 0 h 266"/>
                  <a:gd name="T8" fmla="*/ 0 w 323"/>
                  <a:gd name="T9" fmla="*/ 265 h 266"/>
                  <a:gd name="T10" fmla="*/ 0 w 323"/>
                  <a:gd name="T11" fmla="*/ 265 h 26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323" h="266">
                    <a:moveTo>
                      <a:pt x="0" y="265"/>
                    </a:moveTo>
                    <a:lnTo>
                      <a:pt x="322" y="265"/>
                    </a:lnTo>
                    <a:lnTo>
                      <a:pt x="322" y="0"/>
                    </a:lnTo>
                    <a:lnTo>
                      <a:pt x="0" y="0"/>
                    </a:lnTo>
                    <a:lnTo>
                      <a:pt x="0" y="265"/>
                    </a:lnTo>
                  </a:path>
                </a:pathLst>
              </a:custGeom>
              <a:solidFill>
                <a:srgbClr val="FF0000"/>
              </a:solidFill>
              <a:ln w="18653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/>
              <a:p>
                <a:endParaRPr lang="en-US"/>
              </a:p>
            </p:txBody>
          </p:sp>
          <p:sp>
            <p:nvSpPr>
              <p:cNvPr id="31" name="Text Box 59">
                <a:extLst>
                  <a:ext uri="{FF2B5EF4-FFF2-40B4-BE49-F238E27FC236}">
                    <a16:creationId xmlns:a16="http://schemas.microsoft.com/office/drawing/2014/main" id="{B5D90C35-6700-B490-10BD-923CDE795267}"/>
                  </a:ext>
                </a:extLst>
              </p:cNvPr>
              <p:cNvSpPr txBox="1">
                <a:spLocks noChangeAspect="1" noChangeArrowheads="1"/>
              </p:cNvSpPr>
              <p:nvPr/>
            </p:nvSpPr>
            <p:spPr bwMode="auto">
              <a:xfrm>
                <a:off x="4133" y="1545"/>
                <a:ext cx="274" cy="19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>
                <a:lvl1pPr defTabSz="344488">
                  <a:spcBef>
                    <a:spcPct val="20000"/>
                  </a:spcBef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defTabSz="344488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defTabSz="344488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defTabSz="344488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defTabSz="344488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defTabSz="344488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defTabSz="344488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defTabSz="344488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defTabSz="344488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>
                    <a:srgbClr val="006000"/>
                  </a:buClr>
                  <a:buSzPct val="90000"/>
                  <a:buFont typeface="Monotype Sorts" pitchFamily="2" charset="2"/>
                  <a:buNone/>
                </a:pPr>
                <a:r>
                  <a:rPr lang="zh-TW" altLang="en-US" sz="1800">
                    <a:solidFill>
                      <a:srgbClr val="FFFFFF"/>
                    </a:solidFill>
                    <a:ea typeface="新細明體" panose="02020500000000000000" pitchFamily="18" charset="-120"/>
                  </a:rPr>
                  <a:t> </a:t>
                </a:r>
                <a:endParaRPr lang="zh-TW" altLang="en-US" sz="2200">
                  <a:ea typeface="新細明體" panose="02020500000000000000" pitchFamily="18" charset="-120"/>
                </a:endParaRPr>
              </a:p>
            </p:txBody>
          </p:sp>
        </p:grpSp>
        <p:grpSp>
          <p:nvGrpSpPr>
            <p:cNvPr id="24" name="Group 60">
              <a:extLst>
                <a:ext uri="{FF2B5EF4-FFF2-40B4-BE49-F238E27FC236}">
                  <a16:creationId xmlns:a16="http://schemas.microsoft.com/office/drawing/2014/main" id="{123CC1E9-567F-687D-F420-5AD3E84C8CCB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608" y="884"/>
              <a:ext cx="74" cy="235"/>
              <a:chOff x="3996" y="1505"/>
              <a:chExt cx="82" cy="266"/>
            </a:xfrm>
          </p:grpSpPr>
          <p:sp>
            <p:nvSpPr>
              <p:cNvPr id="28" name="Freeform 61">
                <a:extLst>
                  <a:ext uri="{FF2B5EF4-FFF2-40B4-BE49-F238E27FC236}">
                    <a16:creationId xmlns:a16="http://schemas.microsoft.com/office/drawing/2014/main" id="{EF2484D3-8F1E-B9D8-0E36-D4217AE433C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996" y="1505"/>
                <a:ext cx="82" cy="266"/>
              </a:xfrm>
              <a:custGeom>
                <a:avLst/>
                <a:gdLst>
                  <a:gd name="T0" fmla="*/ 0 w 82"/>
                  <a:gd name="T1" fmla="*/ 265 h 266"/>
                  <a:gd name="T2" fmla="*/ 81 w 82"/>
                  <a:gd name="T3" fmla="*/ 265 h 266"/>
                  <a:gd name="T4" fmla="*/ 81 w 82"/>
                  <a:gd name="T5" fmla="*/ 0 h 266"/>
                  <a:gd name="T6" fmla="*/ 0 w 82"/>
                  <a:gd name="T7" fmla="*/ 0 h 266"/>
                  <a:gd name="T8" fmla="*/ 0 w 82"/>
                  <a:gd name="T9" fmla="*/ 265 h 266"/>
                  <a:gd name="T10" fmla="*/ 0 w 82"/>
                  <a:gd name="T11" fmla="*/ 265 h 26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82" h="266">
                    <a:moveTo>
                      <a:pt x="0" y="265"/>
                    </a:moveTo>
                    <a:lnTo>
                      <a:pt x="81" y="265"/>
                    </a:lnTo>
                    <a:lnTo>
                      <a:pt x="81" y="0"/>
                    </a:lnTo>
                    <a:lnTo>
                      <a:pt x="0" y="0"/>
                    </a:lnTo>
                    <a:lnTo>
                      <a:pt x="0" y="265"/>
                    </a:lnTo>
                  </a:path>
                </a:pathLst>
              </a:custGeom>
              <a:solidFill>
                <a:srgbClr val="FF0000"/>
              </a:solidFill>
              <a:ln w="18653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/>
              <a:p>
                <a:endParaRPr lang="en-US"/>
              </a:p>
            </p:txBody>
          </p:sp>
          <p:sp>
            <p:nvSpPr>
              <p:cNvPr id="29" name="Text Box 62">
                <a:extLst>
                  <a:ext uri="{FF2B5EF4-FFF2-40B4-BE49-F238E27FC236}">
                    <a16:creationId xmlns:a16="http://schemas.microsoft.com/office/drawing/2014/main" id="{21A8ED7E-BCDB-9DEC-4306-8D15690A5911}"/>
                  </a:ext>
                </a:extLst>
              </p:cNvPr>
              <p:cNvSpPr txBox="1">
                <a:spLocks noChangeAspect="1" noChangeArrowheads="1"/>
              </p:cNvSpPr>
              <p:nvPr/>
            </p:nvSpPr>
            <p:spPr bwMode="auto">
              <a:xfrm>
                <a:off x="4003" y="1544"/>
                <a:ext cx="69" cy="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>
                <a:lvl1pPr defTabSz="344488">
                  <a:spcBef>
                    <a:spcPct val="20000"/>
                  </a:spcBef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defTabSz="344488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defTabSz="344488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defTabSz="344488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defTabSz="344488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defTabSz="344488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defTabSz="344488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defTabSz="344488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defTabSz="344488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>
                    <a:srgbClr val="006000"/>
                  </a:buClr>
                  <a:buSzPct val="90000"/>
                  <a:buFont typeface="Monotype Sorts" pitchFamily="2" charset="2"/>
                  <a:buNone/>
                </a:pPr>
                <a:r>
                  <a:rPr lang="zh-TW" altLang="en-US" sz="1800">
                    <a:solidFill>
                      <a:srgbClr val="FFFFFF"/>
                    </a:solidFill>
                    <a:ea typeface="新細明體" panose="02020500000000000000" pitchFamily="18" charset="-120"/>
                  </a:rPr>
                  <a:t> </a:t>
                </a:r>
                <a:endParaRPr lang="zh-TW" altLang="en-US" sz="2200">
                  <a:ea typeface="新細明體" panose="02020500000000000000" pitchFamily="18" charset="-120"/>
                </a:endParaRPr>
              </a:p>
            </p:txBody>
          </p:sp>
        </p:grpSp>
        <p:grpSp>
          <p:nvGrpSpPr>
            <p:cNvPr id="25" name="Group 63">
              <a:extLst>
                <a:ext uri="{FF2B5EF4-FFF2-40B4-BE49-F238E27FC236}">
                  <a16:creationId xmlns:a16="http://schemas.microsoft.com/office/drawing/2014/main" id="{733FAD57-0C0E-8F1E-FE05-00E98D4D55E1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377" y="881"/>
              <a:ext cx="207" cy="236"/>
              <a:chOff x="3742" y="1502"/>
              <a:chExt cx="228" cy="267"/>
            </a:xfrm>
          </p:grpSpPr>
          <p:sp>
            <p:nvSpPr>
              <p:cNvPr id="26" name="Freeform 64">
                <a:extLst>
                  <a:ext uri="{FF2B5EF4-FFF2-40B4-BE49-F238E27FC236}">
                    <a16:creationId xmlns:a16="http://schemas.microsoft.com/office/drawing/2014/main" id="{F57AC8C5-2DAA-395C-676A-E8E2530B758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742" y="1502"/>
                <a:ext cx="228" cy="267"/>
              </a:xfrm>
              <a:custGeom>
                <a:avLst/>
                <a:gdLst>
                  <a:gd name="T0" fmla="*/ 0 w 228"/>
                  <a:gd name="T1" fmla="*/ 266 h 267"/>
                  <a:gd name="T2" fmla="*/ 227 w 228"/>
                  <a:gd name="T3" fmla="*/ 266 h 267"/>
                  <a:gd name="T4" fmla="*/ 227 w 228"/>
                  <a:gd name="T5" fmla="*/ 0 h 267"/>
                  <a:gd name="T6" fmla="*/ 0 w 228"/>
                  <a:gd name="T7" fmla="*/ 0 h 267"/>
                  <a:gd name="T8" fmla="*/ 0 w 228"/>
                  <a:gd name="T9" fmla="*/ 266 h 267"/>
                  <a:gd name="T10" fmla="*/ 0 w 228"/>
                  <a:gd name="T11" fmla="*/ 266 h 26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28" h="267">
                    <a:moveTo>
                      <a:pt x="0" y="266"/>
                    </a:moveTo>
                    <a:lnTo>
                      <a:pt x="227" y="266"/>
                    </a:lnTo>
                    <a:lnTo>
                      <a:pt x="227" y="0"/>
                    </a:lnTo>
                    <a:lnTo>
                      <a:pt x="0" y="0"/>
                    </a:lnTo>
                    <a:lnTo>
                      <a:pt x="0" y="266"/>
                    </a:lnTo>
                  </a:path>
                </a:pathLst>
              </a:custGeom>
              <a:solidFill>
                <a:srgbClr val="FF0000"/>
              </a:solidFill>
              <a:ln w="18653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/>
              <a:p>
                <a:endParaRPr lang="en-US"/>
              </a:p>
            </p:txBody>
          </p:sp>
          <p:sp>
            <p:nvSpPr>
              <p:cNvPr id="27" name="Text Box 65">
                <a:extLst>
                  <a:ext uri="{FF2B5EF4-FFF2-40B4-BE49-F238E27FC236}">
                    <a16:creationId xmlns:a16="http://schemas.microsoft.com/office/drawing/2014/main" id="{B22E64F9-F53D-63B6-3208-43F3EE3E4BDB}"/>
                  </a:ext>
                </a:extLst>
              </p:cNvPr>
              <p:cNvSpPr txBox="1">
                <a:spLocks noChangeAspect="1" noChangeArrowheads="1"/>
              </p:cNvSpPr>
              <p:nvPr/>
            </p:nvSpPr>
            <p:spPr bwMode="auto">
              <a:xfrm>
                <a:off x="3763" y="1541"/>
                <a:ext cx="194" cy="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>
                <a:lvl1pPr defTabSz="344488">
                  <a:spcBef>
                    <a:spcPct val="20000"/>
                  </a:spcBef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defTabSz="344488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defTabSz="344488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defTabSz="344488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defTabSz="344488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defTabSz="344488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defTabSz="344488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defTabSz="344488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defTabSz="344488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>
                    <a:srgbClr val="006000"/>
                  </a:buClr>
                  <a:buSzPct val="90000"/>
                  <a:buFont typeface="Monotype Sorts" pitchFamily="2" charset="2"/>
                  <a:buNone/>
                </a:pPr>
                <a:r>
                  <a:rPr lang="zh-TW" altLang="en-US" sz="1800">
                    <a:solidFill>
                      <a:srgbClr val="FFFFFF"/>
                    </a:solidFill>
                    <a:ea typeface="新細明體" panose="02020500000000000000" pitchFamily="18" charset="-120"/>
                  </a:rPr>
                  <a:t> </a:t>
                </a:r>
                <a:endParaRPr lang="zh-TW" altLang="en-US" sz="2200">
                  <a:ea typeface="新細明體" panose="02020500000000000000" pitchFamily="18" charset="-120"/>
                </a:endParaRPr>
              </a:p>
            </p:txBody>
          </p:sp>
        </p:grpSp>
      </p:grpSp>
      <p:sp>
        <p:nvSpPr>
          <p:cNvPr id="66" name="Text Box 66">
            <a:extLst>
              <a:ext uri="{FF2B5EF4-FFF2-40B4-BE49-F238E27FC236}">
                <a16:creationId xmlns:a16="http://schemas.microsoft.com/office/drawing/2014/main" id="{BC168AF1-39AC-7BAA-B50C-FAA872CF08AF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043213" y="1556657"/>
            <a:ext cx="1600200" cy="280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2000">
                <a:ea typeface="新細明體" panose="02020500000000000000" pitchFamily="18" charset="-120"/>
              </a:rPr>
              <a:t>Standard Cell</a:t>
            </a:r>
            <a:endParaRPr lang="en-US" altLang="zh-TW" sz="2000">
              <a:solidFill>
                <a:srgbClr val="FFFF00"/>
              </a:solidFill>
              <a:ea typeface="新細明體" panose="02020500000000000000" pitchFamily="18" charset="-120"/>
            </a:endParaRPr>
          </a:p>
        </p:txBody>
      </p:sp>
      <p:sp>
        <p:nvSpPr>
          <p:cNvPr id="67" name="Text Box 93">
            <a:extLst>
              <a:ext uri="{FF2B5EF4-FFF2-40B4-BE49-F238E27FC236}">
                <a16:creationId xmlns:a16="http://schemas.microsoft.com/office/drawing/2014/main" id="{C1E95D80-2C9B-B0C1-8EE5-F477F90DB3DD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5247900" y="2328881"/>
            <a:ext cx="1149350" cy="280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2000">
                <a:ea typeface="新細明體" panose="02020500000000000000" pitchFamily="18" charset="-120"/>
              </a:rPr>
              <a:t>Data Path</a:t>
            </a:r>
            <a:endParaRPr lang="en-US" altLang="zh-TW" sz="2000">
              <a:solidFill>
                <a:srgbClr val="FFFF00"/>
              </a:solidFill>
              <a:ea typeface="新細明體" panose="02020500000000000000" pitchFamily="18" charset="-120"/>
            </a:endParaRPr>
          </a:p>
        </p:txBody>
      </p:sp>
      <p:grpSp>
        <p:nvGrpSpPr>
          <p:cNvPr id="68" name="Group 94">
            <a:extLst>
              <a:ext uri="{FF2B5EF4-FFF2-40B4-BE49-F238E27FC236}">
                <a16:creationId xmlns:a16="http://schemas.microsoft.com/office/drawing/2014/main" id="{36E07104-E973-8DEF-7233-71B8DC002C76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704263" y="3714769"/>
            <a:ext cx="2649537" cy="2047875"/>
            <a:chOff x="2928" y="2584"/>
            <a:chExt cx="1812" cy="1400"/>
          </a:xfrm>
        </p:grpSpPr>
        <p:sp>
          <p:nvSpPr>
            <p:cNvPr id="69" name="AutoShape 95">
              <a:extLst>
                <a:ext uri="{FF2B5EF4-FFF2-40B4-BE49-F238E27FC236}">
                  <a16:creationId xmlns:a16="http://schemas.microsoft.com/office/drawing/2014/main" id="{DB9D6EB6-4FA8-2BAC-366F-C10A5EC84D8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flipV="1">
              <a:off x="2928" y="2584"/>
              <a:ext cx="1812" cy="1400"/>
            </a:xfrm>
            <a:prstGeom prst="roundRect">
              <a:avLst>
                <a:gd name="adj" fmla="val 0"/>
              </a:avLst>
            </a:prstGeom>
            <a:noFill/>
            <a:ln w="18669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grpSp>
          <p:nvGrpSpPr>
            <p:cNvPr id="70" name="Group 96">
              <a:extLst>
                <a:ext uri="{FF2B5EF4-FFF2-40B4-BE49-F238E27FC236}">
                  <a16:creationId xmlns:a16="http://schemas.microsoft.com/office/drawing/2014/main" id="{5EB585E4-95ED-56CE-953D-3D8D0678EF05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471" y="2609"/>
              <a:ext cx="309" cy="234"/>
              <a:chOff x="3737" y="632"/>
              <a:chExt cx="340" cy="266"/>
            </a:xfrm>
          </p:grpSpPr>
          <p:sp>
            <p:nvSpPr>
              <p:cNvPr id="121" name="Freeform 97">
                <a:extLst>
                  <a:ext uri="{FF2B5EF4-FFF2-40B4-BE49-F238E27FC236}">
                    <a16:creationId xmlns:a16="http://schemas.microsoft.com/office/drawing/2014/main" id="{1AEAF815-1BF2-A127-CCF7-C74D7FF8E9C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737" y="632"/>
                <a:ext cx="340" cy="266"/>
              </a:xfrm>
              <a:custGeom>
                <a:avLst/>
                <a:gdLst>
                  <a:gd name="T0" fmla="*/ 0 w 340"/>
                  <a:gd name="T1" fmla="*/ 265 h 266"/>
                  <a:gd name="T2" fmla="*/ 339 w 340"/>
                  <a:gd name="T3" fmla="*/ 265 h 266"/>
                  <a:gd name="T4" fmla="*/ 339 w 340"/>
                  <a:gd name="T5" fmla="*/ 0 h 266"/>
                  <a:gd name="T6" fmla="*/ 0 w 340"/>
                  <a:gd name="T7" fmla="*/ 0 h 266"/>
                  <a:gd name="T8" fmla="*/ 0 w 340"/>
                  <a:gd name="T9" fmla="*/ 265 h 266"/>
                  <a:gd name="T10" fmla="*/ 0 w 340"/>
                  <a:gd name="T11" fmla="*/ 265 h 26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340" h="266">
                    <a:moveTo>
                      <a:pt x="0" y="265"/>
                    </a:moveTo>
                    <a:lnTo>
                      <a:pt x="339" y="265"/>
                    </a:lnTo>
                    <a:lnTo>
                      <a:pt x="339" y="0"/>
                    </a:lnTo>
                    <a:lnTo>
                      <a:pt x="0" y="0"/>
                    </a:lnTo>
                    <a:lnTo>
                      <a:pt x="0" y="265"/>
                    </a:lnTo>
                  </a:path>
                </a:pathLst>
              </a:custGeom>
              <a:solidFill>
                <a:srgbClr val="00A000"/>
              </a:solidFill>
              <a:ln w="18653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/>
              <a:p>
                <a:endParaRPr lang="en-US"/>
              </a:p>
            </p:txBody>
          </p:sp>
          <p:sp>
            <p:nvSpPr>
              <p:cNvPr id="122" name="Text Box 98">
                <a:extLst>
                  <a:ext uri="{FF2B5EF4-FFF2-40B4-BE49-F238E27FC236}">
                    <a16:creationId xmlns:a16="http://schemas.microsoft.com/office/drawing/2014/main" id="{21EBCE3D-350F-A204-9B14-71972F1891CD}"/>
                  </a:ext>
                </a:extLst>
              </p:cNvPr>
              <p:cNvSpPr txBox="1">
                <a:spLocks noChangeAspect="1" noChangeArrowheads="1"/>
              </p:cNvSpPr>
              <p:nvPr/>
            </p:nvSpPr>
            <p:spPr bwMode="auto">
              <a:xfrm>
                <a:off x="3769" y="672"/>
                <a:ext cx="290" cy="19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>
                <a:lvl1pPr defTabSz="344488">
                  <a:spcBef>
                    <a:spcPct val="20000"/>
                  </a:spcBef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defTabSz="344488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defTabSz="344488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defTabSz="344488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defTabSz="344488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defTabSz="344488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defTabSz="344488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defTabSz="344488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defTabSz="344488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>
                    <a:srgbClr val="006000"/>
                  </a:buClr>
                  <a:buSzPct val="90000"/>
                  <a:buFont typeface="Monotype Sorts" pitchFamily="2" charset="2"/>
                  <a:buNone/>
                </a:pPr>
                <a:r>
                  <a:rPr lang="zh-TW" altLang="en-US" sz="1800">
                    <a:solidFill>
                      <a:srgbClr val="FFFFFF"/>
                    </a:solidFill>
                    <a:ea typeface="新細明體" panose="02020500000000000000" pitchFamily="18" charset="-120"/>
                  </a:rPr>
                  <a:t> </a:t>
                </a:r>
                <a:endParaRPr lang="zh-TW" altLang="en-US" sz="2200">
                  <a:ea typeface="新細明體" panose="02020500000000000000" pitchFamily="18" charset="-120"/>
                </a:endParaRPr>
              </a:p>
            </p:txBody>
          </p:sp>
        </p:grpSp>
        <p:grpSp>
          <p:nvGrpSpPr>
            <p:cNvPr id="71" name="Group 99">
              <a:extLst>
                <a:ext uri="{FF2B5EF4-FFF2-40B4-BE49-F238E27FC236}">
                  <a16:creationId xmlns:a16="http://schemas.microsoft.com/office/drawing/2014/main" id="{6BE56977-15E5-029D-2796-907BF044E4B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806" y="2606"/>
              <a:ext cx="211" cy="235"/>
              <a:chOff x="4105" y="629"/>
              <a:chExt cx="232" cy="266"/>
            </a:xfrm>
          </p:grpSpPr>
          <p:sp>
            <p:nvSpPr>
              <p:cNvPr id="119" name="Freeform 100">
                <a:extLst>
                  <a:ext uri="{FF2B5EF4-FFF2-40B4-BE49-F238E27FC236}">
                    <a16:creationId xmlns:a16="http://schemas.microsoft.com/office/drawing/2014/main" id="{970B87C3-496B-46D3-1CBC-58BB095EF80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105" y="629"/>
                <a:ext cx="232" cy="266"/>
              </a:xfrm>
              <a:custGeom>
                <a:avLst/>
                <a:gdLst>
                  <a:gd name="T0" fmla="*/ 0 w 232"/>
                  <a:gd name="T1" fmla="*/ 265 h 266"/>
                  <a:gd name="T2" fmla="*/ 231 w 232"/>
                  <a:gd name="T3" fmla="*/ 265 h 266"/>
                  <a:gd name="T4" fmla="*/ 231 w 232"/>
                  <a:gd name="T5" fmla="*/ 0 h 266"/>
                  <a:gd name="T6" fmla="*/ 0 w 232"/>
                  <a:gd name="T7" fmla="*/ 0 h 266"/>
                  <a:gd name="T8" fmla="*/ 0 w 232"/>
                  <a:gd name="T9" fmla="*/ 265 h 266"/>
                  <a:gd name="T10" fmla="*/ 0 w 232"/>
                  <a:gd name="T11" fmla="*/ 265 h 26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32" h="266">
                    <a:moveTo>
                      <a:pt x="0" y="265"/>
                    </a:moveTo>
                    <a:lnTo>
                      <a:pt x="231" y="265"/>
                    </a:lnTo>
                    <a:lnTo>
                      <a:pt x="231" y="0"/>
                    </a:lnTo>
                    <a:lnTo>
                      <a:pt x="0" y="0"/>
                    </a:lnTo>
                    <a:lnTo>
                      <a:pt x="0" y="265"/>
                    </a:lnTo>
                  </a:path>
                </a:pathLst>
              </a:custGeom>
              <a:solidFill>
                <a:srgbClr val="000000"/>
              </a:solidFill>
              <a:ln w="18653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/>
              <a:p>
                <a:endParaRPr lang="en-US"/>
              </a:p>
            </p:txBody>
          </p:sp>
          <p:sp>
            <p:nvSpPr>
              <p:cNvPr id="120" name="Text Box 101">
                <a:extLst>
                  <a:ext uri="{FF2B5EF4-FFF2-40B4-BE49-F238E27FC236}">
                    <a16:creationId xmlns:a16="http://schemas.microsoft.com/office/drawing/2014/main" id="{97C820CF-B239-B765-2C84-9198F3D135D1}"/>
                  </a:ext>
                </a:extLst>
              </p:cNvPr>
              <p:cNvSpPr txBox="1">
                <a:spLocks noChangeAspect="1" noChangeArrowheads="1"/>
              </p:cNvSpPr>
              <p:nvPr/>
            </p:nvSpPr>
            <p:spPr bwMode="auto">
              <a:xfrm>
                <a:off x="4127" y="668"/>
                <a:ext cx="197" cy="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>
                <a:lvl1pPr defTabSz="344488">
                  <a:spcBef>
                    <a:spcPct val="20000"/>
                  </a:spcBef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defTabSz="344488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defTabSz="344488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defTabSz="344488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defTabSz="344488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defTabSz="344488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defTabSz="344488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defTabSz="344488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defTabSz="344488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>
                    <a:srgbClr val="006000"/>
                  </a:buClr>
                  <a:buSzPct val="90000"/>
                  <a:buFont typeface="Monotype Sorts" pitchFamily="2" charset="2"/>
                  <a:buNone/>
                </a:pPr>
                <a:r>
                  <a:rPr lang="zh-TW" altLang="en-US" sz="1800">
                    <a:solidFill>
                      <a:srgbClr val="FFFFFF"/>
                    </a:solidFill>
                    <a:ea typeface="新細明體" panose="02020500000000000000" pitchFamily="18" charset="-120"/>
                  </a:rPr>
                  <a:t> </a:t>
                </a:r>
                <a:endParaRPr lang="zh-TW" altLang="en-US" sz="2200">
                  <a:ea typeface="新細明體" panose="02020500000000000000" pitchFamily="18" charset="-120"/>
                </a:endParaRPr>
              </a:p>
            </p:txBody>
          </p:sp>
        </p:grpSp>
        <p:grpSp>
          <p:nvGrpSpPr>
            <p:cNvPr id="72" name="Group 102">
              <a:extLst>
                <a:ext uri="{FF2B5EF4-FFF2-40B4-BE49-F238E27FC236}">
                  <a16:creationId xmlns:a16="http://schemas.microsoft.com/office/drawing/2014/main" id="{3EDB4EDF-F2F7-70CD-57CC-5BE0DFB4C944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062" y="2605"/>
              <a:ext cx="207" cy="236"/>
              <a:chOff x="4387" y="628"/>
              <a:chExt cx="228" cy="267"/>
            </a:xfrm>
          </p:grpSpPr>
          <p:sp>
            <p:nvSpPr>
              <p:cNvPr id="117" name="Freeform 103">
                <a:extLst>
                  <a:ext uri="{FF2B5EF4-FFF2-40B4-BE49-F238E27FC236}">
                    <a16:creationId xmlns:a16="http://schemas.microsoft.com/office/drawing/2014/main" id="{4B3E602A-CACD-3730-2E24-7AC93F144D6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387" y="628"/>
                <a:ext cx="228" cy="267"/>
              </a:xfrm>
              <a:custGeom>
                <a:avLst/>
                <a:gdLst>
                  <a:gd name="T0" fmla="*/ 0 w 228"/>
                  <a:gd name="T1" fmla="*/ 266 h 267"/>
                  <a:gd name="T2" fmla="*/ 227 w 228"/>
                  <a:gd name="T3" fmla="*/ 266 h 267"/>
                  <a:gd name="T4" fmla="*/ 227 w 228"/>
                  <a:gd name="T5" fmla="*/ 0 h 267"/>
                  <a:gd name="T6" fmla="*/ 0 w 228"/>
                  <a:gd name="T7" fmla="*/ 0 h 267"/>
                  <a:gd name="T8" fmla="*/ 0 w 228"/>
                  <a:gd name="T9" fmla="*/ 266 h 267"/>
                  <a:gd name="T10" fmla="*/ 0 w 228"/>
                  <a:gd name="T11" fmla="*/ 266 h 26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28" h="267">
                    <a:moveTo>
                      <a:pt x="0" y="266"/>
                    </a:moveTo>
                    <a:lnTo>
                      <a:pt x="227" y="266"/>
                    </a:lnTo>
                    <a:lnTo>
                      <a:pt x="227" y="0"/>
                    </a:lnTo>
                    <a:lnTo>
                      <a:pt x="0" y="0"/>
                    </a:lnTo>
                    <a:lnTo>
                      <a:pt x="0" y="266"/>
                    </a:lnTo>
                  </a:path>
                </a:pathLst>
              </a:custGeom>
              <a:solidFill>
                <a:srgbClr val="FFBF18"/>
              </a:solidFill>
              <a:ln w="18653" cap="flat" cmpd="sng">
                <a:solidFill>
                  <a:srgbClr val="FFBF18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/>
              <a:p>
                <a:endParaRPr lang="en-US"/>
              </a:p>
            </p:txBody>
          </p:sp>
          <p:sp>
            <p:nvSpPr>
              <p:cNvPr id="118" name="Text Box 104">
                <a:extLst>
                  <a:ext uri="{FF2B5EF4-FFF2-40B4-BE49-F238E27FC236}">
                    <a16:creationId xmlns:a16="http://schemas.microsoft.com/office/drawing/2014/main" id="{636B8213-D07A-28CB-5C16-B5A02B505F0C}"/>
                  </a:ext>
                </a:extLst>
              </p:cNvPr>
              <p:cNvSpPr txBox="1">
                <a:spLocks noChangeAspect="1" noChangeArrowheads="1"/>
              </p:cNvSpPr>
              <p:nvPr/>
            </p:nvSpPr>
            <p:spPr bwMode="auto">
              <a:xfrm>
                <a:off x="4408" y="667"/>
                <a:ext cx="194" cy="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>
                <a:lvl1pPr defTabSz="344488">
                  <a:spcBef>
                    <a:spcPct val="20000"/>
                  </a:spcBef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defTabSz="344488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defTabSz="344488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defTabSz="344488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defTabSz="344488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defTabSz="344488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defTabSz="344488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defTabSz="344488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defTabSz="344488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>
                    <a:srgbClr val="006000"/>
                  </a:buClr>
                  <a:buSzPct val="90000"/>
                  <a:buFont typeface="Monotype Sorts" pitchFamily="2" charset="2"/>
                  <a:buNone/>
                </a:pPr>
                <a:r>
                  <a:rPr lang="zh-TW" altLang="en-US" sz="1800">
                    <a:solidFill>
                      <a:srgbClr val="FFFFFF"/>
                    </a:solidFill>
                    <a:ea typeface="新細明體" panose="02020500000000000000" pitchFamily="18" charset="-120"/>
                  </a:rPr>
                  <a:t> </a:t>
                </a:r>
                <a:endParaRPr lang="zh-TW" altLang="en-US" sz="2200">
                  <a:ea typeface="新細明體" panose="02020500000000000000" pitchFamily="18" charset="-120"/>
                </a:endParaRPr>
              </a:p>
            </p:txBody>
          </p:sp>
        </p:grpSp>
        <p:grpSp>
          <p:nvGrpSpPr>
            <p:cNvPr id="73" name="Group 105">
              <a:extLst>
                <a:ext uri="{FF2B5EF4-FFF2-40B4-BE49-F238E27FC236}">
                  <a16:creationId xmlns:a16="http://schemas.microsoft.com/office/drawing/2014/main" id="{50907941-C201-AE6D-298B-487914FEA4A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288" y="2603"/>
              <a:ext cx="34" cy="235"/>
              <a:chOff x="4635" y="626"/>
              <a:chExt cx="38" cy="266"/>
            </a:xfrm>
          </p:grpSpPr>
          <p:sp>
            <p:nvSpPr>
              <p:cNvPr id="115" name="Freeform 106">
                <a:extLst>
                  <a:ext uri="{FF2B5EF4-FFF2-40B4-BE49-F238E27FC236}">
                    <a16:creationId xmlns:a16="http://schemas.microsoft.com/office/drawing/2014/main" id="{3C141AD6-268C-E7DA-7866-19285746989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35" y="626"/>
                <a:ext cx="38" cy="266"/>
              </a:xfrm>
              <a:custGeom>
                <a:avLst/>
                <a:gdLst>
                  <a:gd name="T0" fmla="*/ 0 w 38"/>
                  <a:gd name="T1" fmla="*/ 265 h 266"/>
                  <a:gd name="T2" fmla="*/ 37 w 38"/>
                  <a:gd name="T3" fmla="*/ 265 h 266"/>
                  <a:gd name="T4" fmla="*/ 37 w 38"/>
                  <a:gd name="T5" fmla="*/ 0 h 266"/>
                  <a:gd name="T6" fmla="*/ 0 w 38"/>
                  <a:gd name="T7" fmla="*/ 0 h 266"/>
                  <a:gd name="T8" fmla="*/ 0 w 38"/>
                  <a:gd name="T9" fmla="*/ 265 h 266"/>
                  <a:gd name="T10" fmla="*/ 0 w 38"/>
                  <a:gd name="T11" fmla="*/ 265 h 26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38" h="266">
                    <a:moveTo>
                      <a:pt x="0" y="265"/>
                    </a:moveTo>
                    <a:lnTo>
                      <a:pt x="37" y="265"/>
                    </a:lnTo>
                    <a:lnTo>
                      <a:pt x="37" y="0"/>
                    </a:lnTo>
                    <a:lnTo>
                      <a:pt x="0" y="0"/>
                    </a:lnTo>
                    <a:lnTo>
                      <a:pt x="0" y="265"/>
                    </a:lnTo>
                  </a:path>
                </a:pathLst>
              </a:custGeom>
              <a:solidFill>
                <a:srgbClr val="00A000"/>
              </a:solidFill>
              <a:ln w="18653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/>
              <a:p>
                <a:endParaRPr lang="en-US"/>
              </a:p>
            </p:txBody>
          </p:sp>
          <p:sp>
            <p:nvSpPr>
              <p:cNvPr id="116" name="Text Box 107">
                <a:extLst>
                  <a:ext uri="{FF2B5EF4-FFF2-40B4-BE49-F238E27FC236}">
                    <a16:creationId xmlns:a16="http://schemas.microsoft.com/office/drawing/2014/main" id="{D259709D-E33F-0869-A9C6-B25F43476225}"/>
                  </a:ext>
                </a:extLst>
              </p:cNvPr>
              <p:cNvSpPr txBox="1">
                <a:spLocks noChangeAspect="1" noChangeArrowheads="1"/>
              </p:cNvSpPr>
              <p:nvPr/>
            </p:nvSpPr>
            <p:spPr bwMode="auto">
              <a:xfrm>
                <a:off x="4638" y="665"/>
                <a:ext cx="32" cy="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>
                <a:lvl1pPr defTabSz="344488">
                  <a:spcBef>
                    <a:spcPct val="20000"/>
                  </a:spcBef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defTabSz="344488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defTabSz="344488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defTabSz="344488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defTabSz="344488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defTabSz="344488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defTabSz="344488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defTabSz="344488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defTabSz="344488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>
                    <a:srgbClr val="006000"/>
                  </a:buClr>
                  <a:buSzPct val="90000"/>
                  <a:buFont typeface="Monotype Sorts" pitchFamily="2" charset="2"/>
                  <a:buNone/>
                </a:pPr>
                <a:r>
                  <a:rPr lang="zh-TW" altLang="en-US" sz="1800">
                    <a:solidFill>
                      <a:srgbClr val="FFFFFF"/>
                    </a:solidFill>
                    <a:ea typeface="新細明體" panose="02020500000000000000" pitchFamily="18" charset="-120"/>
                  </a:rPr>
                  <a:t> </a:t>
                </a:r>
                <a:endParaRPr lang="zh-TW" altLang="en-US" sz="2200">
                  <a:ea typeface="新細明體" panose="02020500000000000000" pitchFamily="18" charset="-120"/>
                </a:endParaRPr>
              </a:p>
            </p:txBody>
          </p:sp>
        </p:grpSp>
        <p:grpSp>
          <p:nvGrpSpPr>
            <p:cNvPr id="74" name="Group 108">
              <a:extLst>
                <a:ext uri="{FF2B5EF4-FFF2-40B4-BE49-F238E27FC236}">
                  <a16:creationId xmlns:a16="http://schemas.microsoft.com/office/drawing/2014/main" id="{DA964190-3DC9-5C06-1687-09BB492FF385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354" y="2610"/>
              <a:ext cx="240" cy="222"/>
              <a:chOff x="4708" y="633"/>
              <a:chExt cx="264" cy="252"/>
            </a:xfrm>
          </p:grpSpPr>
          <p:sp>
            <p:nvSpPr>
              <p:cNvPr id="113" name="Freeform 109">
                <a:extLst>
                  <a:ext uri="{FF2B5EF4-FFF2-40B4-BE49-F238E27FC236}">
                    <a16:creationId xmlns:a16="http://schemas.microsoft.com/office/drawing/2014/main" id="{947B07AC-92AA-2A31-410F-D7132CBA503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708" y="633"/>
                <a:ext cx="264" cy="252"/>
              </a:xfrm>
              <a:custGeom>
                <a:avLst/>
                <a:gdLst>
                  <a:gd name="T0" fmla="*/ 0 w 264"/>
                  <a:gd name="T1" fmla="*/ 251 h 252"/>
                  <a:gd name="T2" fmla="*/ 263 w 264"/>
                  <a:gd name="T3" fmla="*/ 251 h 252"/>
                  <a:gd name="T4" fmla="*/ 263 w 264"/>
                  <a:gd name="T5" fmla="*/ 0 h 252"/>
                  <a:gd name="T6" fmla="*/ 0 w 264"/>
                  <a:gd name="T7" fmla="*/ 0 h 252"/>
                  <a:gd name="T8" fmla="*/ 0 w 264"/>
                  <a:gd name="T9" fmla="*/ 251 h 252"/>
                  <a:gd name="T10" fmla="*/ 0 w 264"/>
                  <a:gd name="T11" fmla="*/ 251 h 25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64" h="252">
                    <a:moveTo>
                      <a:pt x="0" y="251"/>
                    </a:moveTo>
                    <a:lnTo>
                      <a:pt x="263" y="251"/>
                    </a:lnTo>
                    <a:lnTo>
                      <a:pt x="263" y="0"/>
                    </a:lnTo>
                    <a:lnTo>
                      <a:pt x="0" y="0"/>
                    </a:lnTo>
                    <a:lnTo>
                      <a:pt x="0" y="251"/>
                    </a:lnTo>
                  </a:path>
                </a:pathLst>
              </a:custGeom>
              <a:solidFill>
                <a:srgbClr val="000000"/>
              </a:solidFill>
              <a:ln w="18653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/>
              <a:p>
                <a:endParaRPr lang="en-US"/>
              </a:p>
            </p:txBody>
          </p:sp>
          <p:sp>
            <p:nvSpPr>
              <p:cNvPr id="114" name="Text Box 110">
                <a:extLst>
                  <a:ext uri="{FF2B5EF4-FFF2-40B4-BE49-F238E27FC236}">
                    <a16:creationId xmlns:a16="http://schemas.microsoft.com/office/drawing/2014/main" id="{F76308FA-E686-D57F-5AD9-9E4F10A90469}"/>
                  </a:ext>
                </a:extLst>
              </p:cNvPr>
              <p:cNvSpPr txBox="1">
                <a:spLocks noChangeAspect="1" noChangeArrowheads="1"/>
              </p:cNvSpPr>
              <p:nvPr/>
            </p:nvSpPr>
            <p:spPr bwMode="auto">
              <a:xfrm>
                <a:off x="4732" y="670"/>
                <a:ext cx="226" cy="18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>
                <a:lvl1pPr defTabSz="344488">
                  <a:spcBef>
                    <a:spcPct val="20000"/>
                  </a:spcBef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defTabSz="344488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defTabSz="344488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defTabSz="344488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defTabSz="344488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defTabSz="344488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defTabSz="344488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defTabSz="344488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defTabSz="344488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>
                    <a:srgbClr val="006000"/>
                  </a:buClr>
                  <a:buSzPct val="90000"/>
                  <a:buFont typeface="Monotype Sorts" pitchFamily="2" charset="2"/>
                  <a:buNone/>
                </a:pPr>
                <a:r>
                  <a:rPr lang="zh-TW" altLang="en-US" sz="1500">
                    <a:solidFill>
                      <a:srgbClr val="A11F12"/>
                    </a:solidFill>
                    <a:ea typeface="新細明體" panose="02020500000000000000" pitchFamily="18" charset="-120"/>
                  </a:rPr>
                  <a:t> </a:t>
                </a:r>
                <a:endParaRPr lang="zh-TW" altLang="en-US" sz="2200">
                  <a:ea typeface="新細明體" panose="02020500000000000000" pitchFamily="18" charset="-120"/>
                </a:endParaRPr>
              </a:p>
            </p:txBody>
          </p:sp>
        </p:grpSp>
        <p:grpSp>
          <p:nvGrpSpPr>
            <p:cNvPr id="75" name="Group 111">
              <a:extLst>
                <a:ext uri="{FF2B5EF4-FFF2-40B4-BE49-F238E27FC236}">
                  <a16:creationId xmlns:a16="http://schemas.microsoft.com/office/drawing/2014/main" id="{8582F96F-6AB8-FEAE-E5D9-D1E0A3669245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472" y="2862"/>
              <a:ext cx="77" cy="235"/>
              <a:chOff x="4838" y="919"/>
              <a:chExt cx="84" cy="267"/>
            </a:xfrm>
          </p:grpSpPr>
          <p:sp>
            <p:nvSpPr>
              <p:cNvPr id="111" name="Freeform 112">
                <a:extLst>
                  <a:ext uri="{FF2B5EF4-FFF2-40B4-BE49-F238E27FC236}">
                    <a16:creationId xmlns:a16="http://schemas.microsoft.com/office/drawing/2014/main" id="{DDE1318E-9020-9E47-30E5-C73694567B2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838" y="919"/>
                <a:ext cx="84" cy="267"/>
              </a:xfrm>
              <a:custGeom>
                <a:avLst/>
                <a:gdLst>
                  <a:gd name="T0" fmla="*/ 0 w 84"/>
                  <a:gd name="T1" fmla="*/ 266 h 267"/>
                  <a:gd name="T2" fmla="*/ 83 w 84"/>
                  <a:gd name="T3" fmla="*/ 266 h 267"/>
                  <a:gd name="T4" fmla="*/ 83 w 84"/>
                  <a:gd name="T5" fmla="*/ 0 h 267"/>
                  <a:gd name="T6" fmla="*/ 0 w 84"/>
                  <a:gd name="T7" fmla="*/ 0 h 267"/>
                  <a:gd name="T8" fmla="*/ 0 w 84"/>
                  <a:gd name="T9" fmla="*/ 266 h 267"/>
                  <a:gd name="T10" fmla="*/ 0 w 84"/>
                  <a:gd name="T11" fmla="*/ 266 h 26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84" h="267">
                    <a:moveTo>
                      <a:pt x="0" y="266"/>
                    </a:moveTo>
                    <a:lnTo>
                      <a:pt x="83" y="266"/>
                    </a:lnTo>
                    <a:lnTo>
                      <a:pt x="83" y="0"/>
                    </a:lnTo>
                    <a:lnTo>
                      <a:pt x="0" y="0"/>
                    </a:lnTo>
                    <a:lnTo>
                      <a:pt x="0" y="266"/>
                    </a:lnTo>
                  </a:path>
                </a:pathLst>
              </a:custGeom>
              <a:solidFill>
                <a:srgbClr val="00A000"/>
              </a:solidFill>
              <a:ln w="18653" cap="flat" cmpd="sng">
                <a:solidFill>
                  <a:srgbClr val="FFBF18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/>
              <a:p>
                <a:endParaRPr lang="en-US"/>
              </a:p>
            </p:txBody>
          </p:sp>
          <p:sp>
            <p:nvSpPr>
              <p:cNvPr id="112" name="Text Box 113">
                <a:extLst>
                  <a:ext uri="{FF2B5EF4-FFF2-40B4-BE49-F238E27FC236}">
                    <a16:creationId xmlns:a16="http://schemas.microsoft.com/office/drawing/2014/main" id="{45864BBC-35DD-E9B7-A5EF-2BDB5F0C7317}"/>
                  </a:ext>
                </a:extLst>
              </p:cNvPr>
              <p:cNvSpPr txBox="1">
                <a:spLocks noChangeAspect="1" noChangeArrowheads="1"/>
              </p:cNvSpPr>
              <p:nvPr/>
            </p:nvSpPr>
            <p:spPr bwMode="auto">
              <a:xfrm>
                <a:off x="4846" y="959"/>
                <a:ext cx="71" cy="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>
                <a:lvl1pPr defTabSz="344488">
                  <a:spcBef>
                    <a:spcPct val="20000"/>
                  </a:spcBef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defTabSz="344488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defTabSz="344488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defTabSz="344488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defTabSz="344488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defTabSz="344488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defTabSz="344488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defTabSz="344488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defTabSz="344488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>
                    <a:srgbClr val="006000"/>
                  </a:buClr>
                  <a:buSzPct val="90000"/>
                  <a:buFont typeface="Monotype Sorts" pitchFamily="2" charset="2"/>
                  <a:buNone/>
                </a:pPr>
                <a:r>
                  <a:rPr lang="zh-TW" altLang="en-US" sz="1800">
                    <a:solidFill>
                      <a:srgbClr val="FFFFFF"/>
                    </a:solidFill>
                    <a:ea typeface="新細明體" panose="02020500000000000000" pitchFamily="18" charset="-120"/>
                  </a:rPr>
                  <a:t> </a:t>
                </a:r>
                <a:endParaRPr lang="zh-TW" altLang="en-US" sz="2200">
                  <a:ea typeface="新細明體" panose="02020500000000000000" pitchFamily="18" charset="-120"/>
                </a:endParaRPr>
              </a:p>
            </p:txBody>
          </p:sp>
        </p:grpSp>
        <p:grpSp>
          <p:nvGrpSpPr>
            <p:cNvPr id="76" name="Group 114">
              <a:extLst>
                <a:ext uri="{FF2B5EF4-FFF2-40B4-BE49-F238E27FC236}">
                  <a16:creationId xmlns:a16="http://schemas.microsoft.com/office/drawing/2014/main" id="{914AF861-C0D3-79FD-C8BD-E7290FF20BE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126" y="2867"/>
              <a:ext cx="310" cy="236"/>
              <a:chOff x="4457" y="925"/>
              <a:chExt cx="341" cy="267"/>
            </a:xfrm>
          </p:grpSpPr>
          <p:sp>
            <p:nvSpPr>
              <p:cNvPr id="109" name="Freeform 115">
                <a:extLst>
                  <a:ext uri="{FF2B5EF4-FFF2-40B4-BE49-F238E27FC236}">
                    <a16:creationId xmlns:a16="http://schemas.microsoft.com/office/drawing/2014/main" id="{C10B3673-BFAA-2909-2EEF-EF3D91A819E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457" y="925"/>
                <a:ext cx="341" cy="267"/>
              </a:xfrm>
              <a:custGeom>
                <a:avLst/>
                <a:gdLst>
                  <a:gd name="T0" fmla="*/ 0 w 341"/>
                  <a:gd name="T1" fmla="*/ 266 h 267"/>
                  <a:gd name="T2" fmla="*/ 340 w 341"/>
                  <a:gd name="T3" fmla="*/ 266 h 267"/>
                  <a:gd name="T4" fmla="*/ 340 w 341"/>
                  <a:gd name="T5" fmla="*/ 0 h 267"/>
                  <a:gd name="T6" fmla="*/ 0 w 341"/>
                  <a:gd name="T7" fmla="*/ 0 h 267"/>
                  <a:gd name="T8" fmla="*/ 0 w 341"/>
                  <a:gd name="T9" fmla="*/ 266 h 267"/>
                  <a:gd name="T10" fmla="*/ 0 w 341"/>
                  <a:gd name="T11" fmla="*/ 266 h 26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341" h="267">
                    <a:moveTo>
                      <a:pt x="0" y="266"/>
                    </a:moveTo>
                    <a:lnTo>
                      <a:pt x="340" y="266"/>
                    </a:lnTo>
                    <a:lnTo>
                      <a:pt x="340" y="0"/>
                    </a:lnTo>
                    <a:lnTo>
                      <a:pt x="0" y="0"/>
                    </a:lnTo>
                    <a:lnTo>
                      <a:pt x="0" y="266"/>
                    </a:lnTo>
                  </a:path>
                </a:pathLst>
              </a:custGeom>
              <a:solidFill>
                <a:srgbClr val="FFBF18"/>
              </a:solidFill>
              <a:ln w="18653" cap="flat" cmpd="sng">
                <a:solidFill>
                  <a:srgbClr val="FFBF18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/>
              <a:p>
                <a:endParaRPr lang="en-US"/>
              </a:p>
            </p:txBody>
          </p:sp>
          <p:sp>
            <p:nvSpPr>
              <p:cNvPr id="110" name="Text Box 116">
                <a:extLst>
                  <a:ext uri="{FF2B5EF4-FFF2-40B4-BE49-F238E27FC236}">
                    <a16:creationId xmlns:a16="http://schemas.microsoft.com/office/drawing/2014/main" id="{CC3D175D-3750-5CC4-A579-5BA35501BC70}"/>
                  </a:ext>
                </a:extLst>
              </p:cNvPr>
              <p:cNvSpPr txBox="1">
                <a:spLocks noChangeAspect="1" noChangeArrowheads="1"/>
              </p:cNvSpPr>
              <p:nvPr/>
            </p:nvSpPr>
            <p:spPr bwMode="auto">
              <a:xfrm>
                <a:off x="4488" y="965"/>
                <a:ext cx="292" cy="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>
                <a:lvl1pPr defTabSz="344488">
                  <a:spcBef>
                    <a:spcPct val="20000"/>
                  </a:spcBef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defTabSz="344488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defTabSz="344488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defTabSz="344488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defTabSz="344488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defTabSz="344488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defTabSz="344488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defTabSz="344488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defTabSz="344488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>
                    <a:srgbClr val="006000"/>
                  </a:buClr>
                  <a:buSzPct val="90000"/>
                  <a:buFont typeface="Monotype Sorts" pitchFamily="2" charset="2"/>
                  <a:buNone/>
                </a:pPr>
                <a:r>
                  <a:rPr lang="zh-TW" altLang="en-US" sz="1800">
                    <a:solidFill>
                      <a:srgbClr val="FFFFFF"/>
                    </a:solidFill>
                    <a:ea typeface="新細明體" panose="02020500000000000000" pitchFamily="18" charset="-120"/>
                  </a:rPr>
                  <a:t> </a:t>
                </a:r>
                <a:endParaRPr lang="zh-TW" altLang="en-US" sz="2200">
                  <a:ea typeface="新細明體" panose="02020500000000000000" pitchFamily="18" charset="-120"/>
                </a:endParaRPr>
              </a:p>
            </p:txBody>
          </p:sp>
        </p:grpSp>
        <p:grpSp>
          <p:nvGrpSpPr>
            <p:cNvPr id="77" name="Group 117">
              <a:extLst>
                <a:ext uri="{FF2B5EF4-FFF2-40B4-BE49-F238E27FC236}">
                  <a16:creationId xmlns:a16="http://schemas.microsoft.com/office/drawing/2014/main" id="{0C530B37-CCD6-2ADB-ECFA-98C70847374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801" y="2869"/>
              <a:ext cx="299" cy="235"/>
              <a:chOff x="4100" y="927"/>
              <a:chExt cx="329" cy="266"/>
            </a:xfrm>
          </p:grpSpPr>
          <p:sp>
            <p:nvSpPr>
              <p:cNvPr id="107" name="Freeform 118">
                <a:extLst>
                  <a:ext uri="{FF2B5EF4-FFF2-40B4-BE49-F238E27FC236}">
                    <a16:creationId xmlns:a16="http://schemas.microsoft.com/office/drawing/2014/main" id="{8B5EFE04-C9AD-0E03-6B3E-4F4F3581FB2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100" y="927"/>
                <a:ext cx="329" cy="266"/>
              </a:xfrm>
              <a:custGeom>
                <a:avLst/>
                <a:gdLst>
                  <a:gd name="T0" fmla="*/ 0 w 329"/>
                  <a:gd name="T1" fmla="*/ 265 h 266"/>
                  <a:gd name="T2" fmla="*/ 328 w 329"/>
                  <a:gd name="T3" fmla="*/ 265 h 266"/>
                  <a:gd name="T4" fmla="*/ 328 w 329"/>
                  <a:gd name="T5" fmla="*/ 0 h 266"/>
                  <a:gd name="T6" fmla="*/ 0 w 329"/>
                  <a:gd name="T7" fmla="*/ 0 h 266"/>
                  <a:gd name="T8" fmla="*/ 0 w 329"/>
                  <a:gd name="T9" fmla="*/ 265 h 266"/>
                  <a:gd name="T10" fmla="*/ 0 w 329"/>
                  <a:gd name="T11" fmla="*/ 265 h 26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329" h="266">
                    <a:moveTo>
                      <a:pt x="0" y="265"/>
                    </a:moveTo>
                    <a:lnTo>
                      <a:pt x="328" y="265"/>
                    </a:lnTo>
                    <a:lnTo>
                      <a:pt x="328" y="0"/>
                    </a:lnTo>
                    <a:lnTo>
                      <a:pt x="0" y="0"/>
                    </a:lnTo>
                    <a:lnTo>
                      <a:pt x="0" y="265"/>
                    </a:lnTo>
                  </a:path>
                </a:pathLst>
              </a:custGeom>
              <a:solidFill>
                <a:srgbClr val="000000"/>
              </a:solidFill>
              <a:ln w="18653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/>
              <a:p>
                <a:endParaRPr lang="en-US"/>
              </a:p>
            </p:txBody>
          </p:sp>
          <p:sp>
            <p:nvSpPr>
              <p:cNvPr id="108" name="Text Box 119">
                <a:extLst>
                  <a:ext uri="{FF2B5EF4-FFF2-40B4-BE49-F238E27FC236}">
                    <a16:creationId xmlns:a16="http://schemas.microsoft.com/office/drawing/2014/main" id="{DEEFF099-C270-3703-8E84-3D6444D148DE}"/>
                  </a:ext>
                </a:extLst>
              </p:cNvPr>
              <p:cNvSpPr txBox="1">
                <a:spLocks noChangeAspect="1" noChangeArrowheads="1"/>
              </p:cNvSpPr>
              <p:nvPr/>
            </p:nvSpPr>
            <p:spPr bwMode="auto">
              <a:xfrm>
                <a:off x="4131" y="966"/>
                <a:ext cx="280" cy="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>
                <a:lvl1pPr defTabSz="344488">
                  <a:spcBef>
                    <a:spcPct val="20000"/>
                  </a:spcBef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defTabSz="344488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defTabSz="344488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defTabSz="344488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defTabSz="344488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defTabSz="344488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defTabSz="344488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defTabSz="344488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defTabSz="344488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>
                    <a:srgbClr val="006000"/>
                  </a:buClr>
                  <a:buSzPct val="90000"/>
                  <a:buFont typeface="Monotype Sorts" pitchFamily="2" charset="2"/>
                  <a:buNone/>
                </a:pPr>
                <a:r>
                  <a:rPr lang="zh-TW" altLang="en-US" sz="1800">
                    <a:solidFill>
                      <a:srgbClr val="FFFFFF"/>
                    </a:solidFill>
                    <a:ea typeface="新細明體" panose="02020500000000000000" pitchFamily="18" charset="-120"/>
                  </a:rPr>
                  <a:t> </a:t>
                </a:r>
                <a:endParaRPr lang="zh-TW" altLang="en-US" sz="2200">
                  <a:ea typeface="新細明體" panose="02020500000000000000" pitchFamily="18" charset="-120"/>
                </a:endParaRPr>
              </a:p>
            </p:txBody>
          </p:sp>
        </p:grpSp>
        <p:grpSp>
          <p:nvGrpSpPr>
            <p:cNvPr id="78" name="Group 120">
              <a:extLst>
                <a:ext uri="{FF2B5EF4-FFF2-40B4-BE49-F238E27FC236}">
                  <a16:creationId xmlns:a16="http://schemas.microsoft.com/office/drawing/2014/main" id="{BAEB387E-16F5-C218-14D1-183A87487AE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702" y="2867"/>
              <a:ext cx="75" cy="235"/>
              <a:chOff x="3991" y="925"/>
              <a:chExt cx="82" cy="266"/>
            </a:xfrm>
          </p:grpSpPr>
          <p:sp>
            <p:nvSpPr>
              <p:cNvPr id="105" name="Freeform 121">
                <a:extLst>
                  <a:ext uri="{FF2B5EF4-FFF2-40B4-BE49-F238E27FC236}">
                    <a16:creationId xmlns:a16="http://schemas.microsoft.com/office/drawing/2014/main" id="{1B5B21DB-5696-0E88-EC4F-B8186FCE014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991" y="925"/>
                <a:ext cx="82" cy="266"/>
              </a:xfrm>
              <a:custGeom>
                <a:avLst/>
                <a:gdLst>
                  <a:gd name="T0" fmla="*/ 0 w 82"/>
                  <a:gd name="T1" fmla="*/ 265 h 266"/>
                  <a:gd name="T2" fmla="*/ 81 w 82"/>
                  <a:gd name="T3" fmla="*/ 265 h 266"/>
                  <a:gd name="T4" fmla="*/ 81 w 82"/>
                  <a:gd name="T5" fmla="*/ 0 h 266"/>
                  <a:gd name="T6" fmla="*/ 0 w 82"/>
                  <a:gd name="T7" fmla="*/ 0 h 266"/>
                  <a:gd name="T8" fmla="*/ 0 w 82"/>
                  <a:gd name="T9" fmla="*/ 265 h 266"/>
                  <a:gd name="T10" fmla="*/ 0 w 82"/>
                  <a:gd name="T11" fmla="*/ 265 h 26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82" h="266">
                    <a:moveTo>
                      <a:pt x="0" y="265"/>
                    </a:moveTo>
                    <a:lnTo>
                      <a:pt x="81" y="265"/>
                    </a:lnTo>
                    <a:lnTo>
                      <a:pt x="81" y="0"/>
                    </a:lnTo>
                    <a:lnTo>
                      <a:pt x="0" y="0"/>
                    </a:lnTo>
                    <a:lnTo>
                      <a:pt x="0" y="265"/>
                    </a:lnTo>
                  </a:path>
                </a:pathLst>
              </a:custGeom>
              <a:solidFill>
                <a:srgbClr val="000000"/>
              </a:solidFill>
              <a:ln w="18653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/>
              <a:p>
                <a:endParaRPr lang="en-US"/>
              </a:p>
            </p:txBody>
          </p:sp>
          <p:sp>
            <p:nvSpPr>
              <p:cNvPr id="106" name="Text Box 122">
                <a:extLst>
                  <a:ext uri="{FF2B5EF4-FFF2-40B4-BE49-F238E27FC236}">
                    <a16:creationId xmlns:a16="http://schemas.microsoft.com/office/drawing/2014/main" id="{469AFBF5-DFF2-E1D7-71AF-54722CF3A261}"/>
                  </a:ext>
                </a:extLst>
              </p:cNvPr>
              <p:cNvSpPr txBox="1">
                <a:spLocks noChangeAspect="1" noChangeArrowheads="1"/>
              </p:cNvSpPr>
              <p:nvPr/>
            </p:nvSpPr>
            <p:spPr bwMode="auto">
              <a:xfrm>
                <a:off x="3998" y="964"/>
                <a:ext cx="69" cy="19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>
                <a:lvl1pPr defTabSz="344488">
                  <a:spcBef>
                    <a:spcPct val="20000"/>
                  </a:spcBef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defTabSz="344488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defTabSz="344488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defTabSz="344488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defTabSz="344488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defTabSz="344488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defTabSz="344488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defTabSz="344488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defTabSz="344488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>
                    <a:srgbClr val="006000"/>
                  </a:buClr>
                  <a:buSzPct val="90000"/>
                  <a:buFont typeface="Monotype Sorts" pitchFamily="2" charset="2"/>
                  <a:buNone/>
                </a:pPr>
                <a:r>
                  <a:rPr lang="zh-TW" altLang="en-US" sz="1800">
                    <a:solidFill>
                      <a:srgbClr val="FFFFFF"/>
                    </a:solidFill>
                    <a:ea typeface="新細明體" panose="02020500000000000000" pitchFamily="18" charset="-120"/>
                  </a:rPr>
                  <a:t> </a:t>
                </a:r>
                <a:endParaRPr lang="zh-TW" altLang="en-US" sz="2200">
                  <a:ea typeface="新細明體" panose="02020500000000000000" pitchFamily="18" charset="-120"/>
                </a:endParaRPr>
              </a:p>
            </p:txBody>
          </p:sp>
        </p:grpSp>
        <p:grpSp>
          <p:nvGrpSpPr>
            <p:cNvPr id="79" name="Group 123">
              <a:extLst>
                <a:ext uri="{FF2B5EF4-FFF2-40B4-BE49-F238E27FC236}">
                  <a16:creationId xmlns:a16="http://schemas.microsoft.com/office/drawing/2014/main" id="{26C20EDD-218E-1D81-D53F-BACC968277E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469" y="2866"/>
              <a:ext cx="208" cy="236"/>
              <a:chOff x="3735" y="924"/>
              <a:chExt cx="228" cy="267"/>
            </a:xfrm>
          </p:grpSpPr>
          <p:sp>
            <p:nvSpPr>
              <p:cNvPr id="103" name="Freeform 124">
                <a:extLst>
                  <a:ext uri="{FF2B5EF4-FFF2-40B4-BE49-F238E27FC236}">
                    <a16:creationId xmlns:a16="http://schemas.microsoft.com/office/drawing/2014/main" id="{69752BE2-B08D-0B1B-AADE-853C108C60E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735" y="924"/>
                <a:ext cx="228" cy="267"/>
              </a:xfrm>
              <a:custGeom>
                <a:avLst/>
                <a:gdLst>
                  <a:gd name="T0" fmla="*/ 0 w 228"/>
                  <a:gd name="T1" fmla="*/ 266 h 267"/>
                  <a:gd name="T2" fmla="*/ 227 w 228"/>
                  <a:gd name="T3" fmla="*/ 266 h 267"/>
                  <a:gd name="T4" fmla="*/ 227 w 228"/>
                  <a:gd name="T5" fmla="*/ 0 h 267"/>
                  <a:gd name="T6" fmla="*/ 0 w 228"/>
                  <a:gd name="T7" fmla="*/ 0 h 267"/>
                  <a:gd name="T8" fmla="*/ 0 w 228"/>
                  <a:gd name="T9" fmla="*/ 266 h 267"/>
                  <a:gd name="T10" fmla="*/ 0 w 228"/>
                  <a:gd name="T11" fmla="*/ 266 h 26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28" h="267">
                    <a:moveTo>
                      <a:pt x="0" y="266"/>
                    </a:moveTo>
                    <a:lnTo>
                      <a:pt x="227" y="266"/>
                    </a:lnTo>
                    <a:lnTo>
                      <a:pt x="227" y="0"/>
                    </a:lnTo>
                    <a:lnTo>
                      <a:pt x="0" y="0"/>
                    </a:lnTo>
                    <a:lnTo>
                      <a:pt x="0" y="266"/>
                    </a:lnTo>
                  </a:path>
                </a:pathLst>
              </a:custGeom>
              <a:solidFill>
                <a:srgbClr val="000000"/>
              </a:solidFill>
              <a:ln w="18653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/>
              <a:p>
                <a:endParaRPr lang="en-US"/>
              </a:p>
            </p:txBody>
          </p:sp>
          <p:sp>
            <p:nvSpPr>
              <p:cNvPr id="104" name="Text Box 125">
                <a:extLst>
                  <a:ext uri="{FF2B5EF4-FFF2-40B4-BE49-F238E27FC236}">
                    <a16:creationId xmlns:a16="http://schemas.microsoft.com/office/drawing/2014/main" id="{0B22F5E5-B796-DEC3-026E-6BC1B1FA515B}"/>
                  </a:ext>
                </a:extLst>
              </p:cNvPr>
              <p:cNvSpPr txBox="1">
                <a:spLocks noChangeAspect="1" noChangeArrowheads="1"/>
              </p:cNvSpPr>
              <p:nvPr/>
            </p:nvSpPr>
            <p:spPr bwMode="auto">
              <a:xfrm>
                <a:off x="3756" y="963"/>
                <a:ext cx="194" cy="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>
                <a:lvl1pPr defTabSz="344488">
                  <a:spcBef>
                    <a:spcPct val="20000"/>
                  </a:spcBef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defTabSz="344488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defTabSz="344488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defTabSz="344488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defTabSz="344488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defTabSz="344488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defTabSz="344488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defTabSz="344488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defTabSz="344488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>
                    <a:srgbClr val="006000"/>
                  </a:buClr>
                  <a:buSzPct val="90000"/>
                  <a:buFont typeface="Monotype Sorts" pitchFamily="2" charset="2"/>
                  <a:buNone/>
                </a:pPr>
                <a:r>
                  <a:rPr lang="zh-TW" altLang="en-US" sz="1800">
                    <a:solidFill>
                      <a:srgbClr val="FFFFFF"/>
                    </a:solidFill>
                    <a:ea typeface="新細明體" panose="02020500000000000000" pitchFamily="18" charset="-120"/>
                  </a:rPr>
                  <a:t> </a:t>
                </a:r>
                <a:endParaRPr lang="zh-TW" altLang="en-US" sz="2200">
                  <a:ea typeface="新細明體" panose="02020500000000000000" pitchFamily="18" charset="-120"/>
                </a:endParaRPr>
              </a:p>
            </p:txBody>
          </p:sp>
        </p:grpSp>
        <p:grpSp>
          <p:nvGrpSpPr>
            <p:cNvPr id="80" name="Group 126">
              <a:extLst>
                <a:ext uri="{FF2B5EF4-FFF2-40B4-BE49-F238E27FC236}">
                  <a16:creationId xmlns:a16="http://schemas.microsoft.com/office/drawing/2014/main" id="{0EFAA8A7-9783-B07C-0B41-A636B6F36D7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080" y="3168"/>
              <a:ext cx="311" cy="235"/>
              <a:chOff x="3771" y="1193"/>
              <a:chExt cx="342" cy="267"/>
            </a:xfrm>
          </p:grpSpPr>
          <p:sp>
            <p:nvSpPr>
              <p:cNvPr id="101" name="Freeform 127">
                <a:extLst>
                  <a:ext uri="{FF2B5EF4-FFF2-40B4-BE49-F238E27FC236}">
                    <a16:creationId xmlns:a16="http://schemas.microsoft.com/office/drawing/2014/main" id="{CEAE24B6-FD84-0499-1578-B6DEF77C232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771" y="1193"/>
                <a:ext cx="342" cy="267"/>
              </a:xfrm>
              <a:custGeom>
                <a:avLst/>
                <a:gdLst>
                  <a:gd name="T0" fmla="*/ 0 w 342"/>
                  <a:gd name="T1" fmla="*/ 266 h 267"/>
                  <a:gd name="T2" fmla="*/ 341 w 342"/>
                  <a:gd name="T3" fmla="*/ 266 h 267"/>
                  <a:gd name="T4" fmla="*/ 341 w 342"/>
                  <a:gd name="T5" fmla="*/ 0 h 267"/>
                  <a:gd name="T6" fmla="*/ 0 w 342"/>
                  <a:gd name="T7" fmla="*/ 0 h 267"/>
                  <a:gd name="T8" fmla="*/ 0 w 342"/>
                  <a:gd name="T9" fmla="*/ 266 h 267"/>
                  <a:gd name="T10" fmla="*/ 0 w 342"/>
                  <a:gd name="T11" fmla="*/ 266 h 26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342" h="267">
                    <a:moveTo>
                      <a:pt x="0" y="266"/>
                    </a:moveTo>
                    <a:lnTo>
                      <a:pt x="341" y="266"/>
                    </a:lnTo>
                    <a:lnTo>
                      <a:pt x="341" y="0"/>
                    </a:lnTo>
                    <a:lnTo>
                      <a:pt x="0" y="0"/>
                    </a:lnTo>
                    <a:lnTo>
                      <a:pt x="0" y="266"/>
                    </a:lnTo>
                  </a:path>
                </a:pathLst>
              </a:custGeom>
              <a:solidFill>
                <a:srgbClr val="FF0000"/>
              </a:solidFill>
              <a:ln w="18653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/>
              <a:p>
                <a:endParaRPr lang="en-US"/>
              </a:p>
            </p:txBody>
          </p:sp>
          <p:sp>
            <p:nvSpPr>
              <p:cNvPr id="102" name="Text Box 128">
                <a:extLst>
                  <a:ext uri="{FF2B5EF4-FFF2-40B4-BE49-F238E27FC236}">
                    <a16:creationId xmlns:a16="http://schemas.microsoft.com/office/drawing/2014/main" id="{DCD2E1E4-3510-18EA-F462-FE4A82EB2852}"/>
                  </a:ext>
                </a:extLst>
              </p:cNvPr>
              <p:cNvSpPr txBox="1">
                <a:spLocks noChangeAspect="1" noChangeArrowheads="1"/>
              </p:cNvSpPr>
              <p:nvPr/>
            </p:nvSpPr>
            <p:spPr bwMode="auto">
              <a:xfrm>
                <a:off x="3802" y="1233"/>
                <a:ext cx="292" cy="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>
                <a:lvl1pPr defTabSz="344488">
                  <a:spcBef>
                    <a:spcPct val="20000"/>
                  </a:spcBef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defTabSz="344488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defTabSz="344488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defTabSz="344488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defTabSz="344488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defTabSz="344488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defTabSz="344488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defTabSz="344488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defTabSz="344488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>
                    <a:srgbClr val="006000"/>
                  </a:buClr>
                  <a:buSzPct val="90000"/>
                  <a:buFont typeface="Monotype Sorts" pitchFamily="2" charset="2"/>
                  <a:buNone/>
                </a:pPr>
                <a:r>
                  <a:rPr lang="zh-TW" altLang="en-US" sz="1800">
                    <a:solidFill>
                      <a:srgbClr val="FFFFFF"/>
                    </a:solidFill>
                    <a:ea typeface="新細明體" panose="02020500000000000000" pitchFamily="18" charset="-120"/>
                  </a:rPr>
                  <a:t> </a:t>
                </a:r>
                <a:endParaRPr lang="zh-TW" altLang="en-US" sz="2200">
                  <a:ea typeface="新細明體" panose="02020500000000000000" pitchFamily="18" charset="-120"/>
                </a:endParaRPr>
              </a:p>
            </p:txBody>
          </p:sp>
        </p:grpSp>
        <p:grpSp>
          <p:nvGrpSpPr>
            <p:cNvPr id="81" name="Group 129">
              <a:extLst>
                <a:ext uri="{FF2B5EF4-FFF2-40B4-BE49-F238E27FC236}">
                  <a16:creationId xmlns:a16="http://schemas.microsoft.com/office/drawing/2014/main" id="{053B4256-4CFF-1293-22B3-A628D61D2FA5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416" y="3168"/>
              <a:ext cx="208" cy="235"/>
              <a:chOff x="4144" y="1202"/>
              <a:chExt cx="229" cy="267"/>
            </a:xfrm>
          </p:grpSpPr>
          <p:sp>
            <p:nvSpPr>
              <p:cNvPr id="99" name="Freeform 130">
                <a:extLst>
                  <a:ext uri="{FF2B5EF4-FFF2-40B4-BE49-F238E27FC236}">
                    <a16:creationId xmlns:a16="http://schemas.microsoft.com/office/drawing/2014/main" id="{810B54EA-CB4F-6818-604B-1968AF854A9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144" y="1202"/>
                <a:ext cx="229" cy="267"/>
              </a:xfrm>
              <a:custGeom>
                <a:avLst/>
                <a:gdLst>
                  <a:gd name="T0" fmla="*/ 0 w 229"/>
                  <a:gd name="T1" fmla="*/ 266 h 267"/>
                  <a:gd name="T2" fmla="*/ 228 w 229"/>
                  <a:gd name="T3" fmla="*/ 266 h 267"/>
                  <a:gd name="T4" fmla="*/ 228 w 229"/>
                  <a:gd name="T5" fmla="*/ 0 h 267"/>
                  <a:gd name="T6" fmla="*/ 0 w 229"/>
                  <a:gd name="T7" fmla="*/ 0 h 267"/>
                  <a:gd name="T8" fmla="*/ 0 w 229"/>
                  <a:gd name="T9" fmla="*/ 266 h 267"/>
                  <a:gd name="T10" fmla="*/ 0 w 229"/>
                  <a:gd name="T11" fmla="*/ 266 h 26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29" h="267">
                    <a:moveTo>
                      <a:pt x="0" y="266"/>
                    </a:moveTo>
                    <a:lnTo>
                      <a:pt x="228" y="266"/>
                    </a:lnTo>
                    <a:lnTo>
                      <a:pt x="228" y="0"/>
                    </a:lnTo>
                    <a:lnTo>
                      <a:pt x="0" y="0"/>
                    </a:lnTo>
                    <a:lnTo>
                      <a:pt x="0" y="266"/>
                    </a:lnTo>
                  </a:path>
                </a:pathLst>
              </a:custGeom>
              <a:solidFill>
                <a:srgbClr val="FF0000"/>
              </a:solidFill>
              <a:ln w="18653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/>
              <a:p>
                <a:endParaRPr lang="en-US"/>
              </a:p>
            </p:txBody>
          </p:sp>
          <p:sp>
            <p:nvSpPr>
              <p:cNvPr id="100" name="Text Box 131">
                <a:extLst>
                  <a:ext uri="{FF2B5EF4-FFF2-40B4-BE49-F238E27FC236}">
                    <a16:creationId xmlns:a16="http://schemas.microsoft.com/office/drawing/2014/main" id="{E8763799-9535-2117-5884-AE14B52E14DC}"/>
                  </a:ext>
                </a:extLst>
              </p:cNvPr>
              <p:cNvSpPr txBox="1">
                <a:spLocks noChangeAspect="1" noChangeArrowheads="1"/>
              </p:cNvSpPr>
              <p:nvPr/>
            </p:nvSpPr>
            <p:spPr bwMode="auto">
              <a:xfrm>
                <a:off x="4165" y="1241"/>
                <a:ext cx="195" cy="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>
                <a:lvl1pPr defTabSz="344488">
                  <a:spcBef>
                    <a:spcPct val="20000"/>
                  </a:spcBef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defTabSz="344488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defTabSz="344488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defTabSz="344488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defTabSz="344488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defTabSz="344488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defTabSz="344488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defTabSz="344488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defTabSz="344488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>
                    <a:srgbClr val="006000"/>
                  </a:buClr>
                  <a:buSzPct val="90000"/>
                  <a:buFont typeface="Monotype Sorts" pitchFamily="2" charset="2"/>
                  <a:buNone/>
                </a:pPr>
                <a:r>
                  <a:rPr lang="zh-TW" altLang="en-US" sz="1800">
                    <a:solidFill>
                      <a:srgbClr val="FFFFFF"/>
                    </a:solidFill>
                    <a:ea typeface="新細明體" panose="02020500000000000000" pitchFamily="18" charset="-120"/>
                  </a:rPr>
                  <a:t> </a:t>
                </a:r>
                <a:endParaRPr lang="zh-TW" altLang="en-US" sz="2200">
                  <a:ea typeface="新細明體" panose="02020500000000000000" pitchFamily="18" charset="-120"/>
                </a:endParaRPr>
              </a:p>
            </p:txBody>
          </p:sp>
        </p:grpSp>
        <p:grpSp>
          <p:nvGrpSpPr>
            <p:cNvPr id="82" name="Group 132">
              <a:extLst>
                <a:ext uri="{FF2B5EF4-FFF2-40B4-BE49-F238E27FC236}">
                  <a16:creationId xmlns:a16="http://schemas.microsoft.com/office/drawing/2014/main" id="{BD921FEE-B5A6-BECA-1E94-17F699B6792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080" y="3408"/>
              <a:ext cx="209" cy="235"/>
              <a:chOff x="4407" y="1211"/>
              <a:chExt cx="230" cy="267"/>
            </a:xfrm>
          </p:grpSpPr>
          <p:sp>
            <p:nvSpPr>
              <p:cNvPr id="97" name="Freeform 133">
                <a:extLst>
                  <a:ext uri="{FF2B5EF4-FFF2-40B4-BE49-F238E27FC236}">
                    <a16:creationId xmlns:a16="http://schemas.microsoft.com/office/drawing/2014/main" id="{D2BCB3E5-CB6B-0F54-21C1-A8F1CC6CC7A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407" y="1211"/>
                <a:ext cx="230" cy="267"/>
              </a:xfrm>
              <a:custGeom>
                <a:avLst/>
                <a:gdLst>
                  <a:gd name="T0" fmla="*/ 0 w 230"/>
                  <a:gd name="T1" fmla="*/ 266 h 267"/>
                  <a:gd name="T2" fmla="*/ 229 w 230"/>
                  <a:gd name="T3" fmla="*/ 266 h 267"/>
                  <a:gd name="T4" fmla="*/ 229 w 230"/>
                  <a:gd name="T5" fmla="*/ 0 h 267"/>
                  <a:gd name="T6" fmla="*/ 0 w 230"/>
                  <a:gd name="T7" fmla="*/ 0 h 267"/>
                  <a:gd name="T8" fmla="*/ 0 w 230"/>
                  <a:gd name="T9" fmla="*/ 266 h 267"/>
                  <a:gd name="T10" fmla="*/ 0 w 230"/>
                  <a:gd name="T11" fmla="*/ 266 h 26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30" h="267">
                    <a:moveTo>
                      <a:pt x="0" y="266"/>
                    </a:moveTo>
                    <a:lnTo>
                      <a:pt x="229" y="266"/>
                    </a:lnTo>
                    <a:lnTo>
                      <a:pt x="229" y="0"/>
                    </a:lnTo>
                    <a:lnTo>
                      <a:pt x="0" y="0"/>
                    </a:lnTo>
                    <a:lnTo>
                      <a:pt x="0" y="266"/>
                    </a:lnTo>
                  </a:path>
                </a:pathLst>
              </a:custGeom>
              <a:solidFill>
                <a:srgbClr val="0000FF"/>
              </a:solidFill>
              <a:ln w="18653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/>
              <a:p>
                <a:endParaRPr lang="en-US"/>
              </a:p>
            </p:txBody>
          </p:sp>
          <p:sp>
            <p:nvSpPr>
              <p:cNvPr id="98" name="Text Box 134">
                <a:extLst>
                  <a:ext uri="{FF2B5EF4-FFF2-40B4-BE49-F238E27FC236}">
                    <a16:creationId xmlns:a16="http://schemas.microsoft.com/office/drawing/2014/main" id="{AA80B3E5-8D6D-1994-B23E-9E02A2DC625A}"/>
                  </a:ext>
                </a:extLst>
              </p:cNvPr>
              <p:cNvSpPr txBox="1">
                <a:spLocks noChangeAspect="1" noChangeArrowheads="1"/>
              </p:cNvSpPr>
              <p:nvPr/>
            </p:nvSpPr>
            <p:spPr bwMode="auto">
              <a:xfrm>
                <a:off x="4428" y="1250"/>
                <a:ext cx="196" cy="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>
                <a:lvl1pPr defTabSz="344488">
                  <a:spcBef>
                    <a:spcPct val="20000"/>
                  </a:spcBef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defTabSz="344488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defTabSz="344488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defTabSz="344488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defTabSz="344488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defTabSz="344488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defTabSz="344488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defTabSz="344488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defTabSz="344488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>
                    <a:srgbClr val="006000"/>
                  </a:buClr>
                  <a:buSzPct val="90000"/>
                  <a:buFont typeface="Monotype Sorts" pitchFamily="2" charset="2"/>
                  <a:buNone/>
                </a:pPr>
                <a:r>
                  <a:rPr lang="zh-TW" altLang="en-US" sz="1800">
                    <a:solidFill>
                      <a:srgbClr val="FFFFFF"/>
                    </a:solidFill>
                    <a:ea typeface="新細明體" panose="02020500000000000000" pitchFamily="18" charset="-120"/>
                  </a:rPr>
                  <a:t> </a:t>
                </a:r>
                <a:endParaRPr lang="zh-TW" altLang="en-US" sz="2200">
                  <a:ea typeface="新細明體" panose="02020500000000000000" pitchFamily="18" charset="-120"/>
                </a:endParaRPr>
              </a:p>
            </p:txBody>
          </p:sp>
        </p:grpSp>
        <p:grpSp>
          <p:nvGrpSpPr>
            <p:cNvPr id="83" name="Group 135">
              <a:extLst>
                <a:ext uri="{FF2B5EF4-FFF2-40B4-BE49-F238E27FC236}">
                  <a16:creationId xmlns:a16="http://schemas.microsoft.com/office/drawing/2014/main" id="{AF50CB2F-A0D5-E04F-DBF6-CBAA656975F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320" y="3408"/>
              <a:ext cx="38" cy="236"/>
              <a:chOff x="4661" y="1199"/>
              <a:chExt cx="41" cy="267"/>
            </a:xfrm>
          </p:grpSpPr>
          <p:sp>
            <p:nvSpPr>
              <p:cNvPr id="95" name="Freeform 136">
                <a:extLst>
                  <a:ext uri="{FF2B5EF4-FFF2-40B4-BE49-F238E27FC236}">
                    <a16:creationId xmlns:a16="http://schemas.microsoft.com/office/drawing/2014/main" id="{974A1344-4AE1-F380-2099-722F219946A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61" y="1199"/>
                <a:ext cx="41" cy="267"/>
              </a:xfrm>
              <a:custGeom>
                <a:avLst/>
                <a:gdLst>
                  <a:gd name="T0" fmla="*/ 0 w 41"/>
                  <a:gd name="T1" fmla="*/ 266 h 267"/>
                  <a:gd name="T2" fmla="*/ 40 w 41"/>
                  <a:gd name="T3" fmla="*/ 266 h 267"/>
                  <a:gd name="T4" fmla="*/ 40 w 41"/>
                  <a:gd name="T5" fmla="*/ 0 h 267"/>
                  <a:gd name="T6" fmla="*/ 0 w 41"/>
                  <a:gd name="T7" fmla="*/ 0 h 267"/>
                  <a:gd name="T8" fmla="*/ 0 w 41"/>
                  <a:gd name="T9" fmla="*/ 266 h 267"/>
                  <a:gd name="T10" fmla="*/ 0 w 41"/>
                  <a:gd name="T11" fmla="*/ 266 h 26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41" h="267">
                    <a:moveTo>
                      <a:pt x="0" y="266"/>
                    </a:moveTo>
                    <a:lnTo>
                      <a:pt x="40" y="266"/>
                    </a:lnTo>
                    <a:lnTo>
                      <a:pt x="40" y="0"/>
                    </a:lnTo>
                    <a:lnTo>
                      <a:pt x="0" y="0"/>
                    </a:lnTo>
                    <a:lnTo>
                      <a:pt x="0" y="266"/>
                    </a:lnTo>
                  </a:path>
                </a:pathLst>
              </a:custGeom>
              <a:solidFill>
                <a:srgbClr val="0000FF"/>
              </a:solidFill>
              <a:ln w="18653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/>
              <a:p>
                <a:endParaRPr lang="en-US"/>
              </a:p>
            </p:txBody>
          </p:sp>
          <p:sp>
            <p:nvSpPr>
              <p:cNvPr id="96" name="Text Box 137">
                <a:extLst>
                  <a:ext uri="{FF2B5EF4-FFF2-40B4-BE49-F238E27FC236}">
                    <a16:creationId xmlns:a16="http://schemas.microsoft.com/office/drawing/2014/main" id="{DA5772C6-F458-1E8B-6C15-3E36E7C86E6C}"/>
                  </a:ext>
                </a:extLst>
              </p:cNvPr>
              <p:cNvSpPr txBox="1">
                <a:spLocks noChangeAspect="1" noChangeArrowheads="1"/>
              </p:cNvSpPr>
              <p:nvPr/>
            </p:nvSpPr>
            <p:spPr bwMode="auto">
              <a:xfrm>
                <a:off x="4664" y="1238"/>
                <a:ext cx="34" cy="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>
                <a:lvl1pPr defTabSz="344488">
                  <a:spcBef>
                    <a:spcPct val="20000"/>
                  </a:spcBef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defTabSz="344488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defTabSz="344488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defTabSz="344488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defTabSz="344488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defTabSz="344488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defTabSz="344488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defTabSz="344488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defTabSz="344488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>
                    <a:srgbClr val="006000"/>
                  </a:buClr>
                  <a:buSzPct val="90000"/>
                  <a:buFont typeface="Monotype Sorts" pitchFamily="2" charset="2"/>
                  <a:buNone/>
                </a:pPr>
                <a:r>
                  <a:rPr lang="zh-TW" altLang="en-US" sz="1800">
                    <a:solidFill>
                      <a:srgbClr val="FFFFFF"/>
                    </a:solidFill>
                    <a:ea typeface="新細明體" panose="02020500000000000000" pitchFamily="18" charset="-120"/>
                  </a:rPr>
                  <a:t> </a:t>
                </a:r>
                <a:endParaRPr lang="zh-TW" altLang="en-US" sz="2200">
                  <a:ea typeface="新細明體" panose="02020500000000000000" pitchFamily="18" charset="-120"/>
                </a:endParaRPr>
              </a:p>
            </p:txBody>
          </p:sp>
        </p:grpSp>
        <p:grpSp>
          <p:nvGrpSpPr>
            <p:cNvPr id="84" name="Group 138">
              <a:extLst>
                <a:ext uri="{FF2B5EF4-FFF2-40B4-BE49-F238E27FC236}">
                  <a16:creationId xmlns:a16="http://schemas.microsoft.com/office/drawing/2014/main" id="{95351ABC-88CF-D247-D20F-6D03BC0342C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416" y="3408"/>
              <a:ext cx="239" cy="236"/>
              <a:chOff x="4737" y="1199"/>
              <a:chExt cx="263" cy="267"/>
            </a:xfrm>
          </p:grpSpPr>
          <p:sp>
            <p:nvSpPr>
              <p:cNvPr id="93" name="Freeform 139">
                <a:extLst>
                  <a:ext uri="{FF2B5EF4-FFF2-40B4-BE49-F238E27FC236}">
                    <a16:creationId xmlns:a16="http://schemas.microsoft.com/office/drawing/2014/main" id="{9A360827-6C04-25B0-C758-50114B1DDE1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737" y="1199"/>
                <a:ext cx="263" cy="267"/>
              </a:xfrm>
              <a:custGeom>
                <a:avLst/>
                <a:gdLst>
                  <a:gd name="T0" fmla="*/ 0 w 263"/>
                  <a:gd name="T1" fmla="*/ 266 h 267"/>
                  <a:gd name="T2" fmla="*/ 262 w 263"/>
                  <a:gd name="T3" fmla="*/ 266 h 267"/>
                  <a:gd name="T4" fmla="*/ 262 w 263"/>
                  <a:gd name="T5" fmla="*/ 0 h 267"/>
                  <a:gd name="T6" fmla="*/ 0 w 263"/>
                  <a:gd name="T7" fmla="*/ 0 h 267"/>
                  <a:gd name="T8" fmla="*/ 0 w 263"/>
                  <a:gd name="T9" fmla="*/ 266 h 267"/>
                  <a:gd name="T10" fmla="*/ 0 w 263"/>
                  <a:gd name="T11" fmla="*/ 266 h 26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63" h="267">
                    <a:moveTo>
                      <a:pt x="0" y="266"/>
                    </a:moveTo>
                    <a:lnTo>
                      <a:pt x="262" y="266"/>
                    </a:lnTo>
                    <a:lnTo>
                      <a:pt x="262" y="0"/>
                    </a:lnTo>
                    <a:lnTo>
                      <a:pt x="0" y="0"/>
                    </a:lnTo>
                    <a:lnTo>
                      <a:pt x="0" y="266"/>
                    </a:lnTo>
                  </a:path>
                </a:pathLst>
              </a:custGeom>
              <a:solidFill>
                <a:srgbClr val="0000FF"/>
              </a:solidFill>
              <a:ln w="18653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/>
              <a:p>
                <a:endParaRPr lang="en-US"/>
              </a:p>
            </p:txBody>
          </p:sp>
          <p:sp>
            <p:nvSpPr>
              <p:cNvPr id="94" name="Text Box 140">
                <a:extLst>
                  <a:ext uri="{FF2B5EF4-FFF2-40B4-BE49-F238E27FC236}">
                    <a16:creationId xmlns:a16="http://schemas.microsoft.com/office/drawing/2014/main" id="{EC113D92-1D86-2904-8412-A4D1BC735295}"/>
                  </a:ext>
                </a:extLst>
              </p:cNvPr>
              <p:cNvSpPr txBox="1">
                <a:spLocks noChangeAspect="1" noChangeArrowheads="1"/>
              </p:cNvSpPr>
              <p:nvPr/>
            </p:nvSpPr>
            <p:spPr bwMode="auto">
              <a:xfrm>
                <a:off x="4761" y="1238"/>
                <a:ext cx="225" cy="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>
                <a:lvl1pPr defTabSz="344488">
                  <a:spcBef>
                    <a:spcPct val="20000"/>
                  </a:spcBef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defTabSz="344488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defTabSz="344488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defTabSz="344488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defTabSz="344488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defTabSz="344488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defTabSz="344488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defTabSz="344488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defTabSz="344488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>
                    <a:srgbClr val="006000"/>
                  </a:buClr>
                  <a:buSzPct val="90000"/>
                  <a:buFont typeface="Monotype Sorts" pitchFamily="2" charset="2"/>
                  <a:buNone/>
                </a:pPr>
                <a:r>
                  <a:rPr lang="zh-TW" altLang="en-US" sz="1800">
                    <a:solidFill>
                      <a:srgbClr val="FFFFFF"/>
                    </a:solidFill>
                    <a:ea typeface="新細明體" panose="02020500000000000000" pitchFamily="18" charset="-120"/>
                  </a:rPr>
                  <a:t> </a:t>
                </a:r>
                <a:endParaRPr lang="zh-TW" altLang="en-US" sz="2200">
                  <a:ea typeface="新細明體" panose="02020500000000000000" pitchFamily="18" charset="-120"/>
                </a:endParaRPr>
              </a:p>
            </p:txBody>
          </p:sp>
        </p:grpSp>
        <p:grpSp>
          <p:nvGrpSpPr>
            <p:cNvPr id="85" name="Group 141">
              <a:extLst>
                <a:ext uri="{FF2B5EF4-FFF2-40B4-BE49-F238E27FC236}">
                  <a16:creationId xmlns:a16="http://schemas.microsoft.com/office/drawing/2014/main" id="{59BBD1F5-2A1D-7AA0-9925-A9A3F32A265B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504" y="3701"/>
              <a:ext cx="74" cy="236"/>
              <a:chOff x="4886" y="1512"/>
              <a:chExt cx="82" cy="267"/>
            </a:xfrm>
          </p:grpSpPr>
          <p:sp>
            <p:nvSpPr>
              <p:cNvPr id="91" name="Freeform 142">
                <a:extLst>
                  <a:ext uri="{FF2B5EF4-FFF2-40B4-BE49-F238E27FC236}">
                    <a16:creationId xmlns:a16="http://schemas.microsoft.com/office/drawing/2014/main" id="{C10B3594-34FB-0EDE-CD35-4E28017D0E7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886" y="1512"/>
                <a:ext cx="82" cy="267"/>
              </a:xfrm>
              <a:custGeom>
                <a:avLst/>
                <a:gdLst>
                  <a:gd name="T0" fmla="*/ 0 w 82"/>
                  <a:gd name="T1" fmla="*/ 266 h 267"/>
                  <a:gd name="T2" fmla="*/ 81 w 82"/>
                  <a:gd name="T3" fmla="*/ 266 h 267"/>
                  <a:gd name="T4" fmla="*/ 81 w 82"/>
                  <a:gd name="T5" fmla="*/ 0 h 267"/>
                  <a:gd name="T6" fmla="*/ 0 w 82"/>
                  <a:gd name="T7" fmla="*/ 0 h 267"/>
                  <a:gd name="T8" fmla="*/ 0 w 82"/>
                  <a:gd name="T9" fmla="*/ 266 h 267"/>
                  <a:gd name="T10" fmla="*/ 0 w 82"/>
                  <a:gd name="T11" fmla="*/ 266 h 26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82" h="267">
                    <a:moveTo>
                      <a:pt x="0" y="266"/>
                    </a:moveTo>
                    <a:lnTo>
                      <a:pt x="81" y="266"/>
                    </a:lnTo>
                    <a:lnTo>
                      <a:pt x="81" y="0"/>
                    </a:lnTo>
                    <a:lnTo>
                      <a:pt x="0" y="0"/>
                    </a:lnTo>
                    <a:lnTo>
                      <a:pt x="0" y="266"/>
                    </a:lnTo>
                  </a:path>
                </a:pathLst>
              </a:custGeom>
              <a:solidFill>
                <a:srgbClr val="0000FF"/>
              </a:solidFill>
              <a:ln w="18653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/>
              <a:p>
                <a:endParaRPr lang="en-US"/>
              </a:p>
            </p:txBody>
          </p:sp>
          <p:sp>
            <p:nvSpPr>
              <p:cNvPr id="92" name="Text Box 143">
                <a:extLst>
                  <a:ext uri="{FF2B5EF4-FFF2-40B4-BE49-F238E27FC236}">
                    <a16:creationId xmlns:a16="http://schemas.microsoft.com/office/drawing/2014/main" id="{AE01B19D-4698-AD8F-80B6-F3629B9B1001}"/>
                  </a:ext>
                </a:extLst>
              </p:cNvPr>
              <p:cNvSpPr txBox="1">
                <a:spLocks noChangeAspect="1" noChangeArrowheads="1"/>
              </p:cNvSpPr>
              <p:nvPr/>
            </p:nvSpPr>
            <p:spPr bwMode="auto">
              <a:xfrm>
                <a:off x="4893" y="1551"/>
                <a:ext cx="70" cy="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>
                <a:lvl1pPr defTabSz="344488">
                  <a:spcBef>
                    <a:spcPct val="20000"/>
                  </a:spcBef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defTabSz="344488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defTabSz="344488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defTabSz="344488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defTabSz="344488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defTabSz="344488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defTabSz="344488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defTabSz="344488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defTabSz="344488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>
                    <a:srgbClr val="006000"/>
                  </a:buClr>
                  <a:buSzPct val="90000"/>
                  <a:buFont typeface="Monotype Sorts" pitchFamily="2" charset="2"/>
                  <a:buNone/>
                </a:pPr>
                <a:r>
                  <a:rPr lang="zh-TW" altLang="en-US" sz="1800">
                    <a:solidFill>
                      <a:srgbClr val="FFFFFF"/>
                    </a:solidFill>
                    <a:ea typeface="新細明體" panose="02020500000000000000" pitchFamily="18" charset="-120"/>
                  </a:rPr>
                  <a:t> </a:t>
                </a:r>
                <a:endParaRPr lang="zh-TW" altLang="en-US" sz="2200">
                  <a:ea typeface="新細明體" panose="02020500000000000000" pitchFamily="18" charset="-120"/>
                </a:endParaRPr>
              </a:p>
            </p:txBody>
          </p:sp>
        </p:grpSp>
        <p:grpSp>
          <p:nvGrpSpPr>
            <p:cNvPr id="86" name="Group 144">
              <a:extLst>
                <a:ext uri="{FF2B5EF4-FFF2-40B4-BE49-F238E27FC236}">
                  <a16:creationId xmlns:a16="http://schemas.microsoft.com/office/drawing/2014/main" id="{F0077675-77A1-D8CC-6076-B9D5FE8BBAC4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157" y="3700"/>
              <a:ext cx="304" cy="235"/>
              <a:chOff x="4505" y="1511"/>
              <a:chExt cx="334" cy="266"/>
            </a:xfrm>
          </p:grpSpPr>
          <p:sp>
            <p:nvSpPr>
              <p:cNvPr id="89" name="Freeform 145">
                <a:extLst>
                  <a:ext uri="{FF2B5EF4-FFF2-40B4-BE49-F238E27FC236}">
                    <a16:creationId xmlns:a16="http://schemas.microsoft.com/office/drawing/2014/main" id="{E78B1947-3930-4AE2-C131-BED413532F8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505" y="1511"/>
                <a:ext cx="334" cy="266"/>
              </a:xfrm>
              <a:custGeom>
                <a:avLst/>
                <a:gdLst>
                  <a:gd name="T0" fmla="*/ 0 w 334"/>
                  <a:gd name="T1" fmla="*/ 265 h 266"/>
                  <a:gd name="T2" fmla="*/ 333 w 334"/>
                  <a:gd name="T3" fmla="*/ 265 h 266"/>
                  <a:gd name="T4" fmla="*/ 333 w 334"/>
                  <a:gd name="T5" fmla="*/ 0 h 266"/>
                  <a:gd name="T6" fmla="*/ 0 w 334"/>
                  <a:gd name="T7" fmla="*/ 0 h 266"/>
                  <a:gd name="T8" fmla="*/ 0 w 334"/>
                  <a:gd name="T9" fmla="*/ 265 h 266"/>
                  <a:gd name="T10" fmla="*/ 0 w 334"/>
                  <a:gd name="T11" fmla="*/ 265 h 26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334" h="266">
                    <a:moveTo>
                      <a:pt x="0" y="265"/>
                    </a:moveTo>
                    <a:lnTo>
                      <a:pt x="333" y="265"/>
                    </a:lnTo>
                    <a:lnTo>
                      <a:pt x="333" y="0"/>
                    </a:lnTo>
                    <a:lnTo>
                      <a:pt x="0" y="0"/>
                    </a:lnTo>
                    <a:lnTo>
                      <a:pt x="0" y="265"/>
                    </a:lnTo>
                  </a:path>
                </a:pathLst>
              </a:custGeom>
              <a:solidFill>
                <a:srgbClr val="0000FF"/>
              </a:solidFill>
              <a:ln w="18653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/>
              <a:p>
                <a:endParaRPr lang="en-US"/>
              </a:p>
            </p:txBody>
          </p:sp>
          <p:sp>
            <p:nvSpPr>
              <p:cNvPr id="90" name="Text Box 146">
                <a:extLst>
                  <a:ext uri="{FF2B5EF4-FFF2-40B4-BE49-F238E27FC236}">
                    <a16:creationId xmlns:a16="http://schemas.microsoft.com/office/drawing/2014/main" id="{B4F1FBCA-00F5-2E8E-6496-418AC29F6E25}"/>
                  </a:ext>
                </a:extLst>
              </p:cNvPr>
              <p:cNvSpPr txBox="1">
                <a:spLocks noChangeAspect="1" noChangeArrowheads="1"/>
              </p:cNvSpPr>
              <p:nvPr/>
            </p:nvSpPr>
            <p:spPr bwMode="auto">
              <a:xfrm>
                <a:off x="4536" y="1550"/>
                <a:ext cx="284" cy="19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>
                <a:lvl1pPr defTabSz="344488">
                  <a:spcBef>
                    <a:spcPct val="20000"/>
                  </a:spcBef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defTabSz="344488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defTabSz="344488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defTabSz="344488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defTabSz="344488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defTabSz="344488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defTabSz="344488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defTabSz="344488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defTabSz="344488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>
                    <a:srgbClr val="006000"/>
                  </a:buClr>
                  <a:buSzPct val="90000"/>
                  <a:buFont typeface="Monotype Sorts" pitchFamily="2" charset="2"/>
                  <a:buNone/>
                </a:pPr>
                <a:r>
                  <a:rPr lang="zh-TW" altLang="en-US" sz="1800">
                    <a:solidFill>
                      <a:srgbClr val="FFFFFF"/>
                    </a:solidFill>
                    <a:ea typeface="新細明體" panose="02020500000000000000" pitchFamily="18" charset="-120"/>
                  </a:rPr>
                  <a:t> </a:t>
                </a:r>
                <a:endParaRPr lang="zh-TW" altLang="en-US" sz="2200">
                  <a:ea typeface="新細明體" panose="02020500000000000000" pitchFamily="18" charset="-120"/>
                </a:endParaRPr>
              </a:p>
            </p:txBody>
          </p:sp>
        </p:grpSp>
        <p:sp>
          <p:nvSpPr>
            <p:cNvPr id="87" name="Rectangle 147">
              <a:extLst>
                <a:ext uri="{FF2B5EF4-FFF2-40B4-BE49-F238E27FC236}">
                  <a16:creationId xmlns:a16="http://schemas.microsoft.com/office/drawing/2014/main" id="{97DB3BF1-BA20-9117-10F6-097816EED63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976" y="2640"/>
              <a:ext cx="480" cy="1296"/>
            </a:xfrm>
            <a:prstGeom prst="rect">
              <a:avLst/>
            </a:prstGeom>
            <a:solidFill>
              <a:srgbClr val="FFFF00"/>
            </a:solidFill>
            <a:ln w="18669">
              <a:solidFill>
                <a:srgbClr val="FFFF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88" name="Rectangle 148">
              <a:extLst>
                <a:ext uri="{FF2B5EF4-FFF2-40B4-BE49-F238E27FC236}">
                  <a16:creationId xmlns:a16="http://schemas.microsoft.com/office/drawing/2014/main" id="{69CDB360-B9AB-1B6A-41E5-227C9D6BF52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504" y="3168"/>
              <a:ext cx="576" cy="768"/>
            </a:xfrm>
            <a:prstGeom prst="rect">
              <a:avLst/>
            </a:prstGeom>
            <a:solidFill>
              <a:srgbClr val="00FF00"/>
            </a:solidFill>
            <a:ln w="18669">
              <a:solidFill>
                <a:srgbClr val="00FF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</p:grpSp>
      <p:sp>
        <p:nvSpPr>
          <p:cNvPr id="123" name="Text Box 149">
            <a:extLst>
              <a:ext uri="{FF2B5EF4-FFF2-40B4-BE49-F238E27FC236}">
                <a16:creationId xmlns:a16="http://schemas.microsoft.com/office/drawing/2014/main" id="{69E66664-EB1D-F632-495B-4348DFE28228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8991600" y="3271857"/>
            <a:ext cx="2051050" cy="280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2000">
                <a:ea typeface="新細明體" panose="02020500000000000000" pitchFamily="18" charset="-120"/>
              </a:rPr>
              <a:t>IP - Floorplanning</a:t>
            </a:r>
          </a:p>
        </p:txBody>
      </p:sp>
      <p:grpSp>
        <p:nvGrpSpPr>
          <p:cNvPr id="124" name="Group 152">
            <a:extLst>
              <a:ext uri="{FF2B5EF4-FFF2-40B4-BE49-F238E27FC236}">
                <a16:creationId xmlns:a16="http://schemas.microsoft.com/office/drawing/2014/main" id="{72272ED7-98D9-2B22-EF31-5FF3DAE10507}"/>
              </a:ext>
            </a:extLst>
          </p:cNvPr>
          <p:cNvGrpSpPr>
            <a:grpSpLocks/>
          </p:cNvGrpSpPr>
          <p:nvPr/>
        </p:nvGrpSpPr>
        <p:grpSpPr bwMode="auto">
          <a:xfrm>
            <a:off x="4250950" y="2735281"/>
            <a:ext cx="3200400" cy="1828800"/>
            <a:chOff x="1728" y="1968"/>
            <a:chExt cx="2016" cy="1152"/>
          </a:xfrm>
        </p:grpSpPr>
        <p:sp>
          <p:nvSpPr>
            <p:cNvPr id="125" name="AutoShape 68">
              <a:extLst>
                <a:ext uri="{FF2B5EF4-FFF2-40B4-BE49-F238E27FC236}">
                  <a16:creationId xmlns:a16="http://schemas.microsoft.com/office/drawing/2014/main" id="{69D679FF-E830-C37D-047D-4CDA15DB954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flipV="1">
              <a:off x="1979" y="2000"/>
              <a:ext cx="200" cy="1072"/>
            </a:xfrm>
            <a:prstGeom prst="roundRect">
              <a:avLst>
                <a:gd name="adj" fmla="val 0"/>
              </a:avLst>
            </a:prstGeom>
            <a:solidFill>
              <a:srgbClr val="FFBF18"/>
            </a:solidFill>
            <a:ln w="18653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126" name="AutoShape 69">
              <a:extLst>
                <a:ext uri="{FF2B5EF4-FFF2-40B4-BE49-F238E27FC236}">
                  <a16:creationId xmlns:a16="http://schemas.microsoft.com/office/drawing/2014/main" id="{087A269C-E41F-C7DB-AF33-B7EE6E895AB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flipV="1">
              <a:off x="2280" y="2000"/>
              <a:ext cx="100" cy="292"/>
            </a:xfrm>
            <a:prstGeom prst="roundRect">
              <a:avLst>
                <a:gd name="adj" fmla="val 0"/>
              </a:avLst>
            </a:prstGeom>
            <a:solidFill>
              <a:schemeClr val="tx1"/>
            </a:solidFill>
            <a:ln w="18669">
              <a:solidFill>
                <a:srgbClr val="4000A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127" name="AutoShape 70">
              <a:extLst>
                <a:ext uri="{FF2B5EF4-FFF2-40B4-BE49-F238E27FC236}">
                  <a16:creationId xmlns:a16="http://schemas.microsoft.com/office/drawing/2014/main" id="{AF1237A2-63D5-A20A-362C-FC3380625977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flipV="1">
              <a:off x="2280" y="2292"/>
              <a:ext cx="100" cy="390"/>
            </a:xfrm>
            <a:prstGeom prst="roundRect">
              <a:avLst>
                <a:gd name="adj" fmla="val 0"/>
              </a:avLst>
            </a:prstGeom>
            <a:solidFill>
              <a:srgbClr val="CC00CC"/>
            </a:solidFill>
            <a:ln w="18669">
              <a:solidFill>
                <a:srgbClr val="4000A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128" name="AutoShape 71">
              <a:extLst>
                <a:ext uri="{FF2B5EF4-FFF2-40B4-BE49-F238E27FC236}">
                  <a16:creationId xmlns:a16="http://schemas.microsoft.com/office/drawing/2014/main" id="{1D5D4C47-F7AC-7E47-7A84-05D6EFE0ED49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flipV="1">
              <a:off x="2280" y="2682"/>
              <a:ext cx="100" cy="383"/>
            </a:xfrm>
            <a:prstGeom prst="roundRect">
              <a:avLst>
                <a:gd name="adj" fmla="val 0"/>
              </a:avLst>
            </a:prstGeom>
            <a:solidFill>
              <a:schemeClr val="tx1"/>
            </a:solidFill>
            <a:ln w="18669">
              <a:solidFill>
                <a:srgbClr val="4000A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129" name="AutoShape 72">
              <a:extLst>
                <a:ext uri="{FF2B5EF4-FFF2-40B4-BE49-F238E27FC236}">
                  <a16:creationId xmlns:a16="http://schemas.microsoft.com/office/drawing/2014/main" id="{B4E857FB-0D63-86B9-9883-6EEA4288E431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flipV="1">
              <a:off x="2480" y="2000"/>
              <a:ext cx="302" cy="585"/>
            </a:xfrm>
            <a:prstGeom prst="roundRect">
              <a:avLst>
                <a:gd name="adj" fmla="val 0"/>
              </a:avLst>
            </a:prstGeom>
            <a:solidFill>
              <a:srgbClr val="00A000"/>
            </a:solidFill>
            <a:ln w="18653">
              <a:solidFill>
                <a:srgbClr val="4000A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130" name="AutoShape 73">
              <a:extLst>
                <a:ext uri="{FF2B5EF4-FFF2-40B4-BE49-F238E27FC236}">
                  <a16:creationId xmlns:a16="http://schemas.microsoft.com/office/drawing/2014/main" id="{0B5B7B4A-5B3C-982C-7135-29D01FCEC83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flipV="1">
              <a:off x="2480" y="2682"/>
              <a:ext cx="302" cy="390"/>
            </a:xfrm>
            <a:prstGeom prst="roundRect">
              <a:avLst>
                <a:gd name="adj" fmla="val 0"/>
              </a:avLst>
            </a:prstGeom>
            <a:solidFill>
              <a:srgbClr val="FF0000"/>
            </a:solidFill>
            <a:ln w="18653">
              <a:solidFill>
                <a:srgbClr val="4000A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131" name="AutoShape 74">
              <a:extLst>
                <a:ext uri="{FF2B5EF4-FFF2-40B4-BE49-F238E27FC236}">
                  <a16:creationId xmlns:a16="http://schemas.microsoft.com/office/drawing/2014/main" id="{B0E0C009-F2F0-A03D-559A-7C50319801F7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flipH="1" flipV="1">
              <a:off x="2891" y="2000"/>
              <a:ext cx="192" cy="1072"/>
            </a:xfrm>
            <a:prstGeom prst="roundRect">
              <a:avLst>
                <a:gd name="adj" fmla="val 0"/>
              </a:avLst>
            </a:prstGeom>
            <a:solidFill>
              <a:schemeClr val="tx1"/>
            </a:solidFill>
            <a:ln w="18669">
              <a:solidFill>
                <a:srgbClr val="4000A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132" name="AutoShape 75">
              <a:extLst>
                <a:ext uri="{FF2B5EF4-FFF2-40B4-BE49-F238E27FC236}">
                  <a16:creationId xmlns:a16="http://schemas.microsoft.com/office/drawing/2014/main" id="{5E5F27B1-F140-7DC6-09F8-9016B3104B01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flipV="1">
              <a:off x="3181" y="2000"/>
              <a:ext cx="102" cy="1072"/>
            </a:xfrm>
            <a:prstGeom prst="roundRect">
              <a:avLst>
                <a:gd name="adj" fmla="val 0"/>
              </a:avLst>
            </a:prstGeom>
            <a:solidFill>
              <a:srgbClr val="00C1C2"/>
            </a:solidFill>
            <a:ln w="18653">
              <a:solidFill>
                <a:srgbClr val="4000A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133" name="AutoShape 76">
              <a:extLst>
                <a:ext uri="{FF2B5EF4-FFF2-40B4-BE49-F238E27FC236}">
                  <a16:creationId xmlns:a16="http://schemas.microsoft.com/office/drawing/2014/main" id="{02DECFF9-EB68-1DC0-F4ED-0A5BB20E5FDF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flipV="1">
              <a:off x="3384" y="2000"/>
              <a:ext cx="301" cy="1072"/>
            </a:xfrm>
            <a:prstGeom prst="roundRect">
              <a:avLst>
                <a:gd name="adj" fmla="val 0"/>
              </a:avLst>
            </a:prstGeom>
            <a:solidFill>
              <a:srgbClr val="0060A0"/>
            </a:solidFill>
            <a:ln w="18653">
              <a:solidFill>
                <a:srgbClr val="4000A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134" name="AutoShape 77">
              <a:extLst>
                <a:ext uri="{FF2B5EF4-FFF2-40B4-BE49-F238E27FC236}">
                  <a16:creationId xmlns:a16="http://schemas.microsoft.com/office/drawing/2014/main" id="{56D9CF5F-C364-3729-1B17-0DE16B0E4AC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flipV="1">
              <a:off x="1777" y="2878"/>
              <a:ext cx="101" cy="194"/>
            </a:xfrm>
            <a:prstGeom prst="roundRect">
              <a:avLst>
                <a:gd name="adj" fmla="val 0"/>
              </a:avLst>
            </a:prstGeom>
            <a:solidFill>
              <a:srgbClr val="FFBF18"/>
            </a:solidFill>
            <a:ln w="18653">
              <a:solidFill>
                <a:srgbClr val="FFBF18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135" name="AutoShape 78">
              <a:extLst>
                <a:ext uri="{FF2B5EF4-FFF2-40B4-BE49-F238E27FC236}">
                  <a16:creationId xmlns:a16="http://schemas.microsoft.com/office/drawing/2014/main" id="{4EFC093F-DBD7-3416-2FFD-A69A2E51B74F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flipV="1">
              <a:off x="1777" y="2585"/>
              <a:ext cx="101" cy="195"/>
            </a:xfrm>
            <a:prstGeom prst="roundRect">
              <a:avLst>
                <a:gd name="adj" fmla="val 0"/>
              </a:avLst>
            </a:prstGeom>
            <a:solidFill>
              <a:srgbClr val="FFBF18"/>
            </a:solidFill>
            <a:ln w="18653">
              <a:solidFill>
                <a:srgbClr val="FFBF18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136" name="AutoShape 79">
              <a:extLst>
                <a:ext uri="{FF2B5EF4-FFF2-40B4-BE49-F238E27FC236}">
                  <a16:creationId xmlns:a16="http://schemas.microsoft.com/office/drawing/2014/main" id="{B4D9427B-7209-F4DB-ACE3-D925EBC90FB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flipV="1">
              <a:off x="1777" y="2292"/>
              <a:ext cx="101" cy="195"/>
            </a:xfrm>
            <a:prstGeom prst="roundRect">
              <a:avLst>
                <a:gd name="adj" fmla="val 0"/>
              </a:avLst>
            </a:prstGeom>
            <a:solidFill>
              <a:srgbClr val="FFBF18"/>
            </a:solidFill>
            <a:ln w="18653">
              <a:solidFill>
                <a:srgbClr val="4000A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137" name="AutoShape 80">
              <a:extLst>
                <a:ext uri="{FF2B5EF4-FFF2-40B4-BE49-F238E27FC236}">
                  <a16:creationId xmlns:a16="http://schemas.microsoft.com/office/drawing/2014/main" id="{BD1FB3B9-D88D-E66A-D365-4F10B68F7AA2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flipV="1">
              <a:off x="1776" y="2000"/>
              <a:ext cx="102" cy="194"/>
            </a:xfrm>
            <a:prstGeom prst="roundRect">
              <a:avLst>
                <a:gd name="adj" fmla="val 0"/>
              </a:avLst>
            </a:prstGeom>
            <a:solidFill>
              <a:srgbClr val="FFBF18"/>
            </a:solidFill>
            <a:ln w="18653">
              <a:solidFill>
                <a:srgbClr val="4000A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138" name="Line 81">
              <a:extLst>
                <a:ext uri="{FF2B5EF4-FFF2-40B4-BE49-F238E27FC236}">
                  <a16:creationId xmlns:a16="http://schemas.microsoft.com/office/drawing/2014/main" id="{779064AC-610B-20F4-3B70-F42140D28B57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1878" y="2098"/>
              <a:ext cx="702" cy="0"/>
            </a:xfrm>
            <a:prstGeom prst="line">
              <a:avLst/>
            </a:prstGeom>
            <a:noFill/>
            <a:ln w="18669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9" name="Line 82">
              <a:extLst>
                <a:ext uri="{FF2B5EF4-FFF2-40B4-BE49-F238E27FC236}">
                  <a16:creationId xmlns:a16="http://schemas.microsoft.com/office/drawing/2014/main" id="{F1A29B81-EE4D-F9EE-BDF2-4BD580E6F5BC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1878" y="2390"/>
              <a:ext cx="702" cy="0"/>
            </a:xfrm>
            <a:prstGeom prst="line">
              <a:avLst/>
            </a:prstGeom>
            <a:noFill/>
            <a:ln w="18669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0" name="Line 83">
              <a:extLst>
                <a:ext uri="{FF2B5EF4-FFF2-40B4-BE49-F238E27FC236}">
                  <a16:creationId xmlns:a16="http://schemas.microsoft.com/office/drawing/2014/main" id="{A2A153DF-CFF0-1475-D040-A59DC5E8FE5C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1878" y="2682"/>
              <a:ext cx="502" cy="0"/>
            </a:xfrm>
            <a:prstGeom prst="line">
              <a:avLst/>
            </a:prstGeom>
            <a:noFill/>
            <a:ln w="18669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1" name="Line 84">
              <a:extLst>
                <a:ext uri="{FF2B5EF4-FFF2-40B4-BE49-F238E27FC236}">
                  <a16:creationId xmlns:a16="http://schemas.microsoft.com/office/drawing/2014/main" id="{33015210-5505-AA8B-C620-379072F1DAFA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1878" y="2974"/>
              <a:ext cx="402" cy="0"/>
            </a:xfrm>
            <a:prstGeom prst="line">
              <a:avLst/>
            </a:prstGeom>
            <a:noFill/>
            <a:ln w="18669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2" name="Line 85">
              <a:extLst>
                <a:ext uri="{FF2B5EF4-FFF2-40B4-BE49-F238E27FC236}">
                  <a16:creationId xmlns:a16="http://schemas.microsoft.com/office/drawing/2014/main" id="{80667B77-0C64-63B9-0A88-A1D13B1B1AB1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2079" y="2878"/>
              <a:ext cx="601" cy="0"/>
            </a:xfrm>
            <a:prstGeom prst="line">
              <a:avLst/>
            </a:prstGeom>
            <a:noFill/>
            <a:ln w="18669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" name="Line 86">
              <a:extLst>
                <a:ext uri="{FF2B5EF4-FFF2-40B4-BE49-F238E27FC236}">
                  <a16:creationId xmlns:a16="http://schemas.microsoft.com/office/drawing/2014/main" id="{B46B01AA-B8EC-B2B9-6E15-FEF84D5770EC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2680" y="2292"/>
              <a:ext cx="303" cy="0"/>
            </a:xfrm>
            <a:prstGeom prst="line">
              <a:avLst/>
            </a:prstGeom>
            <a:noFill/>
            <a:ln w="18669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4" name="Line 87">
              <a:extLst>
                <a:ext uri="{FF2B5EF4-FFF2-40B4-BE49-F238E27FC236}">
                  <a16:creationId xmlns:a16="http://schemas.microsoft.com/office/drawing/2014/main" id="{91AAEDC9-24F9-1C04-2F82-D69E927209B6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2380" y="2487"/>
              <a:ext cx="1104" cy="0"/>
            </a:xfrm>
            <a:prstGeom prst="line">
              <a:avLst/>
            </a:prstGeom>
            <a:noFill/>
            <a:ln w="18669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5" name="Line 88">
              <a:extLst>
                <a:ext uri="{FF2B5EF4-FFF2-40B4-BE49-F238E27FC236}">
                  <a16:creationId xmlns:a16="http://schemas.microsoft.com/office/drawing/2014/main" id="{C92C6C68-6DA3-E0CC-572F-4052E4A60A9C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2380" y="2878"/>
              <a:ext cx="1104" cy="0"/>
            </a:xfrm>
            <a:prstGeom prst="line">
              <a:avLst/>
            </a:prstGeom>
            <a:noFill/>
            <a:ln w="18669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6" name="Line 89">
              <a:extLst>
                <a:ext uri="{FF2B5EF4-FFF2-40B4-BE49-F238E27FC236}">
                  <a16:creationId xmlns:a16="http://schemas.microsoft.com/office/drawing/2014/main" id="{2628F5E2-1FEB-262F-9613-36981CEA99C2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2782" y="2780"/>
              <a:ext cx="702" cy="0"/>
            </a:xfrm>
            <a:prstGeom prst="line">
              <a:avLst/>
            </a:prstGeom>
            <a:noFill/>
            <a:ln w="18669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7" name="Line 90">
              <a:extLst>
                <a:ext uri="{FF2B5EF4-FFF2-40B4-BE49-F238E27FC236}">
                  <a16:creationId xmlns:a16="http://schemas.microsoft.com/office/drawing/2014/main" id="{8A0FEA50-0939-FE73-18F7-F11C163397F2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2983" y="2682"/>
              <a:ext cx="501" cy="0"/>
            </a:xfrm>
            <a:prstGeom prst="line">
              <a:avLst/>
            </a:prstGeom>
            <a:noFill/>
            <a:ln w="18669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8" name="Line 91">
              <a:extLst>
                <a:ext uri="{FF2B5EF4-FFF2-40B4-BE49-F238E27FC236}">
                  <a16:creationId xmlns:a16="http://schemas.microsoft.com/office/drawing/2014/main" id="{377EE0FB-BE6D-1083-6FE8-635CFF5B5367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2983" y="2194"/>
              <a:ext cx="200" cy="0"/>
            </a:xfrm>
            <a:prstGeom prst="line">
              <a:avLst/>
            </a:prstGeom>
            <a:noFill/>
            <a:ln w="18669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9" name="Line 92">
              <a:extLst>
                <a:ext uri="{FF2B5EF4-FFF2-40B4-BE49-F238E27FC236}">
                  <a16:creationId xmlns:a16="http://schemas.microsoft.com/office/drawing/2014/main" id="{1BF3F691-DDAC-8E68-C167-BD0337C4F949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3283" y="2292"/>
              <a:ext cx="201" cy="0"/>
            </a:xfrm>
            <a:prstGeom prst="line">
              <a:avLst/>
            </a:prstGeom>
            <a:noFill/>
            <a:ln w="18669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0" name="Rectangle 151">
              <a:extLst>
                <a:ext uri="{FF2B5EF4-FFF2-40B4-BE49-F238E27FC236}">
                  <a16:creationId xmlns:a16="http://schemas.microsoft.com/office/drawing/2014/main" id="{269A43C1-9338-5023-D42F-15126129B7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8" y="1968"/>
              <a:ext cx="2016" cy="115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05227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02C5BB-9F62-B46D-DF9C-CE4F4ED30A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Placement Footprints (cont’d)</a:t>
            </a:r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62BBF1A2-D3C5-8AF7-FEB5-29E97C88594F}"/>
              </a:ext>
            </a:extLst>
          </p:cNvPr>
          <p:cNvGrpSpPr>
            <a:grpSpLocks/>
          </p:cNvGrpSpPr>
          <p:nvPr/>
        </p:nvGrpSpPr>
        <p:grpSpPr bwMode="auto">
          <a:xfrm>
            <a:off x="838200" y="2057400"/>
            <a:ext cx="3276600" cy="2286000"/>
            <a:chOff x="2544" y="720"/>
            <a:chExt cx="3024" cy="2400"/>
          </a:xfrm>
        </p:grpSpPr>
        <p:sp>
          <p:nvSpPr>
            <p:cNvPr id="5" name="Rectangle 5" descr="Dark horizontal">
              <a:extLst>
                <a:ext uri="{FF2B5EF4-FFF2-40B4-BE49-F238E27FC236}">
                  <a16:creationId xmlns:a16="http://schemas.microsoft.com/office/drawing/2014/main" id="{D2DA12B9-71FA-4A77-0E22-2B8338B096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44" y="1728"/>
              <a:ext cx="1344" cy="1392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18669">
              <a:solidFill>
                <a:srgbClr val="FFFF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6" name="Rectangle 6">
              <a:extLst>
                <a:ext uri="{FF2B5EF4-FFF2-40B4-BE49-F238E27FC236}">
                  <a16:creationId xmlns:a16="http://schemas.microsoft.com/office/drawing/2014/main" id="{2C220118-CBEB-0B4D-59E5-5A8AEAF69A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44" y="720"/>
              <a:ext cx="3024" cy="1008"/>
            </a:xfrm>
            <a:prstGeom prst="rect">
              <a:avLst/>
            </a:prstGeom>
            <a:solidFill>
              <a:srgbClr val="FF00FF"/>
            </a:solidFill>
            <a:ln w="18669">
              <a:solidFill>
                <a:srgbClr val="FF00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7" name="Rectangle 7">
              <a:extLst>
                <a:ext uri="{FF2B5EF4-FFF2-40B4-BE49-F238E27FC236}">
                  <a16:creationId xmlns:a16="http://schemas.microsoft.com/office/drawing/2014/main" id="{959B5FBE-4939-D0CD-AE75-6CED99BBBD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8" y="1728"/>
              <a:ext cx="1680" cy="1392"/>
            </a:xfrm>
            <a:prstGeom prst="rect">
              <a:avLst/>
            </a:prstGeom>
            <a:solidFill>
              <a:schemeClr val="accent1"/>
            </a:solidFill>
            <a:ln w="18669">
              <a:solidFill>
                <a:srgbClr val="4000A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8" name="Rectangle 8">
              <a:extLst>
                <a:ext uri="{FF2B5EF4-FFF2-40B4-BE49-F238E27FC236}">
                  <a16:creationId xmlns:a16="http://schemas.microsoft.com/office/drawing/2014/main" id="{9440FDAD-2E5E-1636-2128-1789559068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44" y="720"/>
              <a:ext cx="3024" cy="2400"/>
            </a:xfrm>
            <a:prstGeom prst="rect">
              <a:avLst/>
            </a:prstGeom>
            <a:noFill/>
            <a:ln w="28194">
              <a:solidFill>
                <a:schemeClr val="bg2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9" name="Text Box 9">
              <a:extLst>
                <a:ext uri="{FF2B5EF4-FFF2-40B4-BE49-F238E27FC236}">
                  <a16:creationId xmlns:a16="http://schemas.microsoft.com/office/drawing/2014/main" id="{583767F8-127F-9373-14C8-2898F9E3FA1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23" y="973"/>
              <a:ext cx="704" cy="4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8653">
                  <a:solidFill>
                    <a:srgbClr val="4000A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zh-TW" sz="2000" b="1">
                  <a:ea typeface="新細明體" panose="02020500000000000000" pitchFamily="18" charset="-120"/>
                </a:rPr>
                <a:t>Core</a:t>
              </a:r>
            </a:p>
          </p:txBody>
        </p:sp>
        <p:sp>
          <p:nvSpPr>
            <p:cNvPr id="10" name="Text Box 10">
              <a:extLst>
                <a:ext uri="{FF2B5EF4-FFF2-40B4-BE49-F238E27FC236}">
                  <a16:creationId xmlns:a16="http://schemas.microsoft.com/office/drawing/2014/main" id="{AB03DDA6-1A5A-B040-0900-C5583817565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38" y="2173"/>
              <a:ext cx="1003" cy="4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8653">
                  <a:solidFill>
                    <a:srgbClr val="4000A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zh-TW" sz="2000" b="1">
                  <a:ea typeface="新細明體" panose="02020500000000000000" pitchFamily="18" charset="-120"/>
                </a:rPr>
                <a:t>Control</a:t>
              </a:r>
            </a:p>
          </p:txBody>
        </p:sp>
        <p:sp>
          <p:nvSpPr>
            <p:cNvPr id="11" name="Text Box 11">
              <a:extLst>
                <a:ext uri="{FF2B5EF4-FFF2-40B4-BE49-F238E27FC236}">
                  <a16:creationId xmlns:a16="http://schemas.microsoft.com/office/drawing/2014/main" id="{BAB21954-A64E-F53C-ACCE-C0F1CF89089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69" y="2222"/>
              <a:ext cx="416" cy="4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8653">
                  <a:solidFill>
                    <a:srgbClr val="4000A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zh-TW" sz="2000" b="1">
                  <a:ea typeface="新細明體" panose="02020500000000000000" pitchFamily="18" charset="-120"/>
                </a:rPr>
                <a:t>IO</a:t>
              </a:r>
            </a:p>
          </p:txBody>
        </p:sp>
      </p:grpSp>
      <p:sp>
        <p:nvSpPr>
          <p:cNvPr id="12" name="Text Box 12">
            <a:extLst>
              <a:ext uri="{FF2B5EF4-FFF2-40B4-BE49-F238E27FC236}">
                <a16:creationId xmlns:a16="http://schemas.microsoft.com/office/drawing/2014/main" id="{98FAE026-7322-FBA5-F4B8-E8498E1717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14463" y="1600200"/>
            <a:ext cx="1976437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8653">
                <a:solidFill>
                  <a:srgbClr val="4000A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zh-TW" sz="2000">
                <a:ea typeface="新細明體" panose="02020500000000000000" pitchFamily="18" charset="-120"/>
              </a:rPr>
              <a:t>Reserved areas</a:t>
            </a:r>
          </a:p>
        </p:txBody>
      </p:sp>
      <p:sp>
        <p:nvSpPr>
          <p:cNvPr id="13" name="Text Box 13">
            <a:extLst>
              <a:ext uri="{FF2B5EF4-FFF2-40B4-BE49-F238E27FC236}">
                <a16:creationId xmlns:a16="http://schemas.microsoft.com/office/drawing/2014/main" id="{BB874617-6B4D-938F-3FBE-F86412BC6C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21255" y="2043134"/>
            <a:ext cx="483254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8653">
                <a:solidFill>
                  <a:srgbClr val="4000A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zh-TW" sz="2000" dirty="0">
                <a:ea typeface="新細明體" panose="02020500000000000000" pitchFamily="18" charset="-120"/>
              </a:rPr>
              <a:t>Mixed data path &amp;  sea of gates</a:t>
            </a:r>
          </a:p>
        </p:txBody>
      </p:sp>
      <p:grpSp>
        <p:nvGrpSpPr>
          <p:cNvPr id="14" name="Group 14">
            <a:extLst>
              <a:ext uri="{FF2B5EF4-FFF2-40B4-BE49-F238E27FC236}">
                <a16:creationId xmlns:a16="http://schemas.microsoft.com/office/drawing/2014/main" id="{69F7B1EF-B811-8E5D-A3F3-4A2BC5B535F9}"/>
              </a:ext>
            </a:extLst>
          </p:cNvPr>
          <p:cNvGrpSpPr>
            <a:grpSpLocks/>
          </p:cNvGrpSpPr>
          <p:nvPr/>
        </p:nvGrpSpPr>
        <p:grpSpPr bwMode="auto">
          <a:xfrm>
            <a:off x="6521256" y="2497818"/>
            <a:ext cx="4832543" cy="3043011"/>
            <a:chOff x="2212" y="889"/>
            <a:chExt cx="3498" cy="2925"/>
          </a:xfrm>
        </p:grpSpPr>
        <p:sp>
          <p:nvSpPr>
            <p:cNvPr id="15" name="AutoShape 15">
              <a:extLst>
                <a:ext uri="{FF2B5EF4-FFF2-40B4-BE49-F238E27FC236}">
                  <a16:creationId xmlns:a16="http://schemas.microsoft.com/office/drawing/2014/main" id="{A8486513-E04C-760A-955E-25F6BADF3F37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201" y="2629"/>
              <a:ext cx="137" cy="1105"/>
            </a:xfrm>
            <a:prstGeom prst="roundRect">
              <a:avLst>
                <a:gd name="adj" fmla="val 0"/>
              </a:avLst>
            </a:prstGeom>
            <a:solidFill>
              <a:srgbClr val="00FF00"/>
            </a:solidFill>
            <a:ln w="18669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16" name="AutoShape 16">
              <a:extLst>
                <a:ext uri="{FF2B5EF4-FFF2-40B4-BE49-F238E27FC236}">
                  <a16:creationId xmlns:a16="http://schemas.microsoft.com/office/drawing/2014/main" id="{9CC8D536-16A5-B712-7615-8261473CF21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407" y="2629"/>
              <a:ext cx="68" cy="236"/>
            </a:xfrm>
            <a:prstGeom prst="roundRect">
              <a:avLst>
                <a:gd name="adj" fmla="val 0"/>
              </a:avLst>
            </a:prstGeom>
            <a:solidFill>
              <a:schemeClr val="accent1"/>
            </a:solidFill>
            <a:ln w="18669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17" name="AutoShape 17">
              <a:extLst>
                <a:ext uri="{FF2B5EF4-FFF2-40B4-BE49-F238E27FC236}">
                  <a16:creationId xmlns:a16="http://schemas.microsoft.com/office/drawing/2014/main" id="{E63BAB2B-D949-7B5B-78BA-02BFE834A01A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408" y="2944"/>
              <a:ext cx="68" cy="317"/>
            </a:xfrm>
            <a:prstGeom prst="roundRect">
              <a:avLst>
                <a:gd name="adj" fmla="val 0"/>
              </a:avLst>
            </a:prstGeom>
            <a:solidFill>
              <a:schemeClr val="accent1"/>
            </a:solidFill>
            <a:ln w="18669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18" name="AutoShape 18">
              <a:extLst>
                <a:ext uri="{FF2B5EF4-FFF2-40B4-BE49-F238E27FC236}">
                  <a16:creationId xmlns:a16="http://schemas.microsoft.com/office/drawing/2014/main" id="{E2A5A42F-9384-3013-A2CB-42AE8A12171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407" y="3262"/>
              <a:ext cx="68" cy="472"/>
            </a:xfrm>
            <a:prstGeom prst="roundRect">
              <a:avLst>
                <a:gd name="adj" fmla="val 0"/>
              </a:avLst>
            </a:prstGeom>
            <a:solidFill>
              <a:srgbClr val="00FF00"/>
            </a:solidFill>
            <a:ln w="18669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19" name="AutoShape 19">
              <a:extLst>
                <a:ext uri="{FF2B5EF4-FFF2-40B4-BE49-F238E27FC236}">
                  <a16:creationId xmlns:a16="http://schemas.microsoft.com/office/drawing/2014/main" id="{B632FEB5-3261-EB01-DA68-12C840E87A0B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545" y="2629"/>
              <a:ext cx="206" cy="553"/>
            </a:xfrm>
            <a:prstGeom prst="roundRect">
              <a:avLst>
                <a:gd name="adj" fmla="val 0"/>
              </a:avLst>
            </a:prstGeom>
            <a:solidFill>
              <a:srgbClr val="FFFF00"/>
            </a:solidFill>
            <a:ln w="18669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20" name="AutoShape 20">
              <a:extLst>
                <a:ext uri="{FF2B5EF4-FFF2-40B4-BE49-F238E27FC236}">
                  <a16:creationId xmlns:a16="http://schemas.microsoft.com/office/drawing/2014/main" id="{4ABBB53D-3382-7268-76B4-BA965B4F168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545" y="3261"/>
              <a:ext cx="206" cy="473"/>
            </a:xfrm>
            <a:prstGeom prst="roundRect">
              <a:avLst>
                <a:gd name="adj" fmla="val 0"/>
              </a:avLst>
            </a:prstGeom>
            <a:solidFill>
              <a:srgbClr val="FF0000"/>
            </a:solidFill>
            <a:ln w="18669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21" name="AutoShape 21">
              <a:extLst>
                <a:ext uri="{FF2B5EF4-FFF2-40B4-BE49-F238E27FC236}">
                  <a16:creationId xmlns:a16="http://schemas.microsoft.com/office/drawing/2014/main" id="{A6C8F91D-A9E2-1586-D163-E6694CA22B2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 flipV="1">
              <a:off x="4826" y="2629"/>
              <a:ext cx="131" cy="1105"/>
            </a:xfrm>
            <a:prstGeom prst="roundRect">
              <a:avLst>
                <a:gd name="adj" fmla="val 0"/>
              </a:avLst>
            </a:prstGeom>
            <a:solidFill>
              <a:schemeClr val="accent1"/>
            </a:solidFill>
            <a:ln w="18669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22" name="AutoShape 22">
              <a:extLst>
                <a:ext uri="{FF2B5EF4-FFF2-40B4-BE49-F238E27FC236}">
                  <a16:creationId xmlns:a16="http://schemas.microsoft.com/office/drawing/2014/main" id="{D6ACC3AA-91FA-994A-97F6-3236E9D7C6A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025" y="2629"/>
              <a:ext cx="69" cy="1105"/>
            </a:xfrm>
            <a:prstGeom prst="roundRect">
              <a:avLst>
                <a:gd name="adj" fmla="val 0"/>
              </a:avLst>
            </a:prstGeom>
            <a:solidFill>
              <a:srgbClr val="00FF00"/>
            </a:solidFill>
            <a:ln w="18669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23" name="AutoShape 23">
              <a:extLst>
                <a:ext uri="{FF2B5EF4-FFF2-40B4-BE49-F238E27FC236}">
                  <a16:creationId xmlns:a16="http://schemas.microsoft.com/office/drawing/2014/main" id="{41971251-4BE0-413F-D50F-FA43D5313C4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162" y="2629"/>
              <a:ext cx="205" cy="1105"/>
            </a:xfrm>
            <a:prstGeom prst="roundRect">
              <a:avLst>
                <a:gd name="adj" fmla="val 0"/>
              </a:avLst>
            </a:prstGeom>
            <a:solidFill>
              <a:srgbClr val="CC00CC"/>
            </a:solidFill>
            <a:ln w="18669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24" name="AutoShape 24">
              <a:extLst>
                <a:ext uri="{FF2B5EF4-FFF2-40B4-BE49-F238E27FC236}">
                  <a16:creationId xmlns:a16="http://schemas.microsoft.com/office/drawing/2014/main" id="{83E402BF-C6F6-681A-F434-BCD6C691A765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064" y="3420"/>
              <a:ext cx="69" cy="314"/>
            </a:xfrm>
            <a:prstGeom prst="roundRect">
              <a:avLst>
                <a:gd name="adj" fmla="val 0"/>
              </a:avLst>
            </a:prstGeom>
            <a:solidFill>
              <a:srgbClr val="FF9900"/>
            </a:solidFill>
            <a:ln w="18669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25" name="AutoShape 25">
              <a:extLst>
                <a:ext uri="{FF2B5EF4-FFF2-40B4-BE49-F238E27FC236}">
                  <a16:creationId xmlns:a16="http://schemas.microsoft.com/office/drawing/2014/main" id="{2C020066-EFEF-9D9D-840F-B832938E603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065" y="3182"/>
              <a:ext cx="69" cy="158"/>
            </a:xfrm>
            <a:prstGeom prst="roundRect">
              <a:avLst>
                <a:gd name="adj" fmla="val 0"/>
              </a:avLst>
            </a:prstGeom>
            <a:solidFill>
              <a:srgbClr val="FF00FF"/>
            </a:solidFill>
            <a:ln w="18669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26" name="AutoShape 26">
              <a:extLst>
                <a:ext uri="{FF2B5EF4-FFF2-40B4-BE49-F238E27FC236}">
                  <a16:creationId xmlns:a16="http://schemas.microsoft.com/office/drawing/2014/main" id="{A254FF3B-210D-5341-36DE-8A2D06BBF31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065" y="2944"/>
              <a:ext cx="69" cy="158"/>
            </a:xfrm>
            <a:prstGeom prst="roundRect">
              <a:avLst>
                <a:gd name="adj" fmla="val 0"/>
              </a:avLst>
            </a:prstGeom>
            <a:solidFill>
              <a:srgbClr val="FFCC00"/>
            </a:solidFill>
            <a:ln w="18669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27" name="AutoShape 27">
              <a:extLst>
                <a:ext uri="{FF2B5EF4-FFF2-40B4-BE49-F238E27FC236}">
                  <a16:creationId xmlns:a16="http://schemas.microsoft.com/office/drawing/2014/main" id="{AC4DE656-0035-DC2E-38D9-FA6E7FCCBE5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064" y="2629"/>
              <a:ext cx="70" cy="236"/>
            </a:xfrm>
            <a:prstGeom prst="roundRect">
              <a:avLst>
                <a:gd name="adj" fmla="val 0"/>
              </a:avLst>
            </a:prstGeom>
            <a:solidFill>
              <a:srgbClr val="FF00FF"/>
            </a:solidFill>
            <a:ln w="18669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28" name="Line 28">
              <a:extLst>
                <a:ext uri="{FF2B5EF4-FFF2-40B4-BE49-F238E27FC236}">
                  <a16:creationId xmlns:a16="http://schemas.microsoft.com/office/drawing/2014/main" id="{73F2AC29-B638-D829-A988-F3A00DA471A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34" y="2786"/>
              <a:ext cx="480" cy="0"/>
            </a:xfrm>
            <a:prstGeom prst="line">
              <a:avLst/>
            </a:prstGeom>
            <a:noFill/>
            <a:ln w="18669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" name="Line 29">
              <a:extLst>
                <a:ext uri="{FF2B5EF4-FFF2-40B4-BE49-F238E27FC236}">
                  <a16:creationId xmlns:a16="http://schemas.microsoft.com/office/drawing/2014/main" id="{037B3043-2D5B-26AD-D0DD-066ACDA32F0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34" y="3023"/>
              <a:ext cx="480" cy="0"/>
            </a:xfrm>
            <a:prstGeom prst="line">
              <a:avLst/>
            </a:prstGeom>
            <a:noFill/>
            <a:ln w="18669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" name="Line 30">
              <a:extLst>
                <a:ext uri="{FF2B5EF4-FFF2-40B4-BE49-F238E27FC236}">
                  <a16:creationId xmlns:a16="http://schemas.microsoft.com/office/drawing/2014/main" id="{7718B045-8475-AB6C-75C1-92419658A9C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34" y="3261"/>
              <a:ext cx="342" cy="0"/>
            </a:xfrm>
            <a:prstGeom prst="line">
              <a:avLst/>
            </a:prstGeom>
            <a:noFill/>
            <a:ln w="18669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" name="Line 31">
              <a:extLst>
                <a:ext uri="{FF2B5EF4-FFF2-40B4-BE49-F238E27FC236}">
                  <a16:creationId xmlns:a16="http://schemas.microsoft.com/office/drawing/2014/main" id="{262C1968-D24A-4550-0D2F-F55B5F705CF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34" y="3498"/>
              <a:ext cx="274" cy="0"/>
            </a:xfrm>
            <a:prstGeom prst="line">
              <a:avLst/>
            </a:prstGeom>
            <a:noFill/>
            <a:ln w="18669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" name="Line 32">
              <a:extLst>
                <a:ext uri="{FF2B5EF4-FFF2-40B4-BE49-F238E27FC236}">
                  <a16:creationId xmlns:a16="http://schemas.microsoft.com/office/drawing/2014/main" id="{694C2556-3CC5-3581-25E7-6D58F562CD9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70" y="3419"/>
              <a:ext cx="413" cy="0"/>
            </a:xfrm>
            <a:prstGeom prst="line">
              <a:avLst/>
            </a:prstGeom>
            <a:noFill/>
            <a:ln w="18669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" name="Line 33">
              <a:extLst>
                <a:ext uri="{FF2B5EF4-FFF2-40B4-BE49-F238E27FC236}">
                  <a16:creationId xmlns:a16="http://schemas.microsoft.com/office/drawing/2014/main" id="{AC127CD9-302C-D0DE-B939-521E28943DF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83" y="2944"/>
              <a:ext cx="205" cy="0"/>
            </a:xfrm>
            <a:prstGeom prst="line">
              <a:avLst/>
            </a:prstGeom>
            <a:noFill/>
            <a:ln w="18669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" name="Line 34">
              <a:extLst>
                <a:ext uri="{FF2B5EF4-FFF2-40B4-BE49-F238E27FC236}">
                  <a16:creationId xmlns:a16="http://schemas.microsoft.com/office/drawing/2014/main" id="{D7531690-57C7-1819-5DA3-7806AA6F6F9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76" y="3102"/>
              <a:ext cx="755" cy="0"/>
            </a:xfrm>
            <a:prstGeom prst="line">
              <a:avLst/>
            </a:prstGeom>
            <a:noFill/>
            <a:ln w="18669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" name="Line 35">
              <a:extLst>
                <a:ext uri="{FF2B5EF4-FFF2-40B4-BE49-F238E27FC236}">
                  <a16:creationId xmlns:a16="http://schemas.microsoft.com/office/drawing/2014/main" id="{F2975A79-7C25-CD3C-394B-29E8E634CAF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76" y="3419"/>
              <a:ext cx="755" cy="0"/>
            </a:xfrm>
            <a:prstGeom prst="line">
              <a:avLst/>
            </a:prstGeom>
            <a:noFill/>
            <a:ln w="18669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" name="Line 36">
              <a:extLst>
                <a:ext uri="{FF2B5EF4-FFF2-40B4-BE49-F238E27FC236}">
                  <a16:creationId xmlns:a16="http://schemas.microsoft.com/office/drawing/2014/main" id="{B7A35E74-809F-9C7B-2D84-2DB042FC5DA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51" y="3340"/>
              <a:ext cx="480" cy="0"/>
            </a:xfrm>
            <a:prstGeom prst="line">
              <a:avLst/>
            </a:prstGeom>
            <a:noFill/>
            <a:ln w="18669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" name="Line 37">
              <a:extLst>
                <a:ext uri="{FF2B5EF4-FFF2-40B4-BE49-F238E27FC236}">
                  <a16:creationId xmlns:a16="http://schemas.microsoft.com/office/drawing/2014/main" id="{289AC6F4-5954-6648-4B18-DB81BE6A150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88" y="3261"/>
              <a:ext cx="343" cy="0"/>
            </a:xfrm>
            <a:prstGeom prst="line">
              <a:avLst/>
            </a:prstGeom>
            <a:noFill/>
            <a:ln w="18669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" name="Line 38">
              <a:extLst>
                <a:ext uri="{FF2B5EF4-FFF2-40B4-BE49-F238E27FC236}">
                  <a16:creationId xmlns:a16="http://schemas.microsoft.com/office/drawing/2014/main" id="{D5FFEE5E-59E3-623A-7AC0-B37EF80EDAD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88" y="2865"/>
              <a:ext cx="137" cy="0"/>
            </a:xfrm>
            <a:prstGeom prst="line">
              <a:avLst/>
            </a:prstGeom>
            <a:noFill/>
            <a:ln w="18669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" name="Line 39">
              <a:extLst>
                <a:ext uri="{FF2B5EF4-FFF2-40B4-BE49-F238E27FC236}">
                  <a16:creationId xmlns:a16="http://schemas.microsoft.com/office/drawing/2014/main" id="{8077EE28-8DEE-1B68-D06C-AC087A41F92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94" y="2944"/>
              <a:ext cx="137" cy="0"/>
            </a:xfrm>
            <a:prstGeom prst="line">
              <a:avLst/>
            </a:prstGeom>
            <a:noFill/>
            <a:ln w="18669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" name="AutoShape 40">
              <a:extLst>
                <a:ext uri="{FF2B5EF4-FFF2-40B4-BE49-F238E27FC236}">
                  <a16:creationId xmlns:a16="http://schemas.microsoft.com/office/drawing/2014/main" id="{F56779EE-35F5-957D-DCA2-50FD53FFCFB5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212" y="889"/>
              <a:ext cx="3498" cy="2925"/>
            </a:xfrm>
            <a:prstGeom prst="roundRect">
              <a:avLst>
                <a:gd name="adj" fmla="val 0"/>
              </a:avLst>
            </a:prstGeom>
            <a:noFill/>
            <a:ln w="18669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tx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41" name="AutoShape 41">
              <a:extLst>
                <a:ext uri="{FF2B5EF4-FFF2-40B4-BE49-F238E27FC236}">
                  <a16:creationId xmlns:a16="http://schemas.microsoft.com/office/drawing/2014/main" id="{E6AD9C83-443F-9576-F260-E1ACA106BB4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694" y="969"/>
              <a:ext cx="136" cy="869"/>
            </a:xfrm>
            <a:prstGeom prst="roundRect">
              <a:avLst>
                <a:gd name="adj" fmla="val 0"/>
              </a:avLst>
            </a:prstGeom>
            <a:solidFill>
              <a:srgbClr val="FF0000"/>
            </a:solidFill>
            <a:ln w="18669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42" name="AutoShape 42">
              <a:extLst>
                <a:ext uri="{FF2B5EF4-FFF2-40B4-BE49-F238E27FC236}">
                  <a16:creationId xmlns:a16="http://schemas.microsoft.com/office/drawing/2014/main" id="{DCC70A17-B671-E6F8-0DE0-39B36F661D35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899" y="969"/>
              <a:ext cx="68" cy="236"/>
            </a:xfrm>
            <a:prstGeom prst="roundRect">
              <a:avLst>
                <a:gd name="adj" fmla="val 0"/>
              </a:avLst>
            </a:prstGeom>
            <a:solidFill>
              <a:srgbClr val="CC00CC"/>
            </a:solidFill>
            <a:ln w="18669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43" name="AutoShape 43">
              <a:extLst>
                <a:ext uri="{FF2B5EF4-FFF2-40B4-BE49-F238E27FC236}">
                  <a16:creationId xmlns:a16="http://schemas.microsoft.com/office/drawing/2014/main" id="{1FA82D55-21EF-2D6A-DC8B-76B419802DB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899" y="1206"/>
              <a:ext cx="68" cy="316"/>
            </a:xfrm>
            <a:prstGeom prst="roundRect">
              <a:avLst>
                <a:gd name="adj" fmla="val 0"/>
              </a:avLst>
            </a:prstGeom>
            <a:solidFill>
              <a:srgbClr val="FFFF00"/>
            </a:solidFill>
            <a:ln w="18669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44" name="AutoShape 44">
              <a:extLst>
                <a:ext uri="{FF2B5EF4-FFF2-40B4-BE49-F238E27FC236}">
                  <a16:creationId xmlns:a16="http://schemas.microsoft.com/office/drawing/2014/main" id="{1FACC05E-001E-CD85-B43F-297431DA85F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899" y="1522"/>
              <a:ext cx="68" cy="310"/>
            </a:xfrm>
            <a:prstGeom prst="roundRect">
              <a:avLst>
                <a:gd name="adj" fmla="val 0"/>
              </a:avLst>
            </a:prstGeom>
            <a:solidFill>
              <a:srgbClr val="FFFF00"/>
            </a:solidFill>
            <a:ln w="18669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45" name="AutoShape 45">
              <a:extLst>
                <a:ext uri="{FF2B5EF4-FFF2-40B4-BE49-F238E27FC236}">
                  <a16:creationId xmlns:a16="http://schemas.microsoft.com/office/drawing/2014/main" id="{F4260FCC-39DC-6A06-114A-EF489FC8D17A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034" y="969"/>
              <a:ext cx="70" cy="475"/>
            </a:xfrm>
            <a:prstGeom prst="roundRect">
              <a:avLst>
                <a:gd name="adj" fmla="val 0"/>
              </a:avLst>
            </a:prstGeom>
            <a:solidFill>
              <a:srgbClr val="00FF00"/>
            </a:solidFill>
            <a:ln w="18669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46" name="AutoShape 46">
              <a:extLst>
                <a:ext uri="{FF2B5EF4-FFF2-40B4-BE49-F238E27FC236}">
                  <a16:creationId xmlns:a16="http://schemas.microsoft.com/office/drawing/2014/main" id="{DF8370C2-5819-8A95-8DB3-480C21687B37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035" y="1522"/>
              <a:ext cx="69" cy="316"/>
            </a:xfrm>
            <a:prstGeom prst="roundRect">
              <a:avLst>
                <a:gd name="adj" fmla="val 0"/>
              </a:avLst>
            </a:prstGeom>
            <a:solidFill>
              <a:srgbClr val="FFFF00"/>
            </a:solidFill>
            <a:ln w="18669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47" name="AutoShape 47">
              <a:extLst>
                <a:ext uri="{FF2B5EF4-FFF2-40B4-BE49-F238E27FC236}">
                  <a16:creationId xmlns:a16="http://schemas.microsoft.com/office/drawing/2014/main" id="{7B9848C4-12ED-9AD3-7803-B7A2B99E4D2A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556" y="1680"/>
              <a:ext cx="69" cy="158"/>
            </a:xfrm>
            <a:prstGeom prst="roundRect">
              <a:avLst>
                <a:gd name="adj" fmla="val 0"/>
              </a:avLst>
            </a:prstGeom>
            <a:solidFill>
              <a:schemeClr val="tx1"/>
            </a:solidFill>
            <a:ln w="18669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48" name="AutoShape 48">
              <a:extLst>
                <a:ext uri="{FF2B5EF4-FFF2-40B4-BE49-F238E27FC236}">
                  <a16:creationId xmlns:a16="http://schemas.microsoft.com/office/drawing/2014/main" id="{48A544EF-1031-906E-06CD-B78FC4FFFB9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556" y="1444"/>
              <a:ext cx="69" cy="157"/>
            </a:xfrm>
            <a:prstGeom prst="roundRect">
              <a:avLst>
                <a:gd name="adj" fmla="val 0"/>
              </a:avLst>
            </a:prstGeom>
            <a:solidFill>
              <a:schemeClr val="tx1"/>
            </a:solidFill>
            <a:ln w="18669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49" name="AutoShape 49">
              <a:extLst>
                <a:ext uri="{FF2B5EF4-FFF2-40B4-BE49-F238E27FC236}">
                  <a16:creationId xmlns:a16="http://schemas.microsoft.com/office/drawing/2014/main" id="{64C67206-736A-2CC5-832B-A01B0B2B51BB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556" y="1206"/>
              <a:ext cx="69" cy="157"/>
            </a:xfrm>
            <a:prstGeom prst="roundRect">
              <a:avLst>
                <a:gd name="adj" fmla="val 0"/>
              </a:avLst>
            </a:prstGeom>
            <a:solidFill>
              <a:schemeClr val="tx1"/>
            </a:solidFill>
            <a:ln w="18669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50" name="AutoShape 50">
              <a:extLst>
                <a:ext uri="{FF2B5EF4-FFF2-40B4-BE49-F238E27FC236}">
                  <a16:creationId xmlns:a16="http://schemas.microsoft.com/office/drawing/2014/main" id="{FBD10E4C-E688-D767-C928-7FCDE2360626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555" y="969"/>
              <a:ext cx="70" cy="158"/>
            </a:xfrm>
            <a:prstGeom prst="roundRect">
              <a:avLst>
                <a:gd name="adj" fmla="val 0"/>
              </a:avLst>
            </a:prstGeom>
            <a:solidFill>
              <a:schemeClr val="tx1"/>
            </a:solidFill>
            <a:ln w="18669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51" name="Line 51">
              <a:extLst>
                <a:ext uri="{FF2B5EF4-FFF2-40B4-BE49-F238E27FC236}">
                  <a16:creationId xmlns:a16="http://schemas.microsoft.com/office/drawing/2014/main" id="{5215E8B8-361D-9423-F471-C420D52F604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25" y="1047"/>
              <a:ext cx="480" cy="0"/>
            </a:xfrm>
            <a:prstGeom prst="line">
              <a:avLst/>
            </a:prstGeom>
            <a:noFill/>
            <a:ln w="18669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" name="Line 52">
              <a:extLst>
                <a:ext uri="{FF2B5EF4-FFF2-40B4-BE49-F238E27FC236}">
                  <a16:creationId xmlns:a16="http://schemas.microsoft.com/office/drawing/2014/main" id="{D04C1C8E-567F-80E0-3103-A8637FFC34C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25" y="1285"/>
              <a:ext cx="480" cy="0"/>
            </a:xfrm>
            <a:prstGeom prst="line">
              <a:avLst/>
            </a:prstGeom>
            <a:noFill/>
            <a:ln w="18669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" name="Line 53">
              <a:extLst>
                <a:ext uri="{FF2B5EF4-FFF2-40B4-BE49-F238E27FC236}">
                  <a16:creationId xmlns:a16="http://schemas.microsoft.com/office/drawing/2014/main" id="{D25E1D47-E36D-7DF0-C1B9-0A11A722852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25" y="1522"/>
              <a:ext cx="342" cy="0"/>
            </a:xfrm>
            <a:prstGeom prst="line">
              <a:avLst/>
            </a:prstGeom>
            <a:noFill/>
            <a:ln w="18669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" name="Line 54">
              <a:extLst>
                <a:ext uri="{FF2B5EF4-FFF2-40B4-BE49-F238E27FC236}">
                  <a16:creationId xmlns:a16="http://schemas.microsoft.com/office/drawing/2014/main" id="{1A1FE484-118E-471B-F8F4-C502C9D8D01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25" y="1759"/>
              <a:ext cx="274" cy="0"/>
            </a:xfrm>
            <a:prstGeom prst="line">
              <a:avLst/>
            </a:prstGeom>
            <a:noFill/>
            <a:ln w="18669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" name="Line 55">
              <a:extLst>
                <a:ext uri="{FF2B5EF4-FFF2-40B4-BE49-F238E27FC236}">
                  <a16:creationId xmlns:a16="http://schemas.microsoft.com/office/drawing/2014/main" id="{8F15F5A8-6A26-379F-05E4-A799FC36044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62" y="1680"/>
              <a:ext cx="411" cy="0"/>
            </a:xfrm>
            <a:prstGeom prst="line">
              <a:avLst/>
            </a:prstGeom>
            <a:noFill/>
            <a:ln w="18669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" name="AutoShape 56">
              <a:extLst>
                <a:ext uri="{FF2B5EF4-FFF2-40B4-BE49-F238E27FC236}">
                  <a16:creationId xmlns:a16="http://schemas.microsoft.com/office/drawing/2014/main" id="{9491D791-98F9-0AFD-8DC2-CD0D1B615D8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241" y="1680"/>
              <a:ext cx="137" cy="158"/>
            </a:xfrm>
            <a:prstGeom prst="roundRect">
              <a:avLst>
                <a:gd name="adj" fmla="val 0"/>
              </a:avLst>
            </a:prstGeom>
            <a:solidFill>
              <a:schemeClr val="tx1"/>
            </a:solidFill>
            <a:ln w="18669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57" name="AutoShape 57">
              <a:extLst>
                <a:ext uri="{FF2B5EF4-FFF2-40B4-BE49-F238E27FC236}">
                  <a16:creationId xmlns:a16="http://schemas.microsoft.com/office/drawing/2014/main" id="{4D473AC3-032C-DEDF-25E2-7F0E2F8B0F7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446" y="1680"/>
              <a:ext cx="138" cy="158"/>
            </a:xfrm>
            <a:prstGeom prst="roundRect">
              <a:avLst>
                <a:gd name="adj" fmla="val 0"/>
              </a:avLst>
            </a:prstGeom>
            <a:solidFill>
              <a:schemeClr val="tx1"/>
            </a:solidFill>
            <a:ln w="18669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58" name="AutoShape 58">
              <a:extLst>
                <a:ext uri="{FF2B5EF4-FFF2-40B4-BE49-F238E27FC236}">
                  <a16:creationId xmlns:a16="http://schemas.microsoft.com/office/drawing/2014/main" id="{5F8B4939-D958-81A9-E738-05B614A18DA1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858" y="1680"/>
              <a:ext cx="273" cy="158"/>
            </a:xfrm>
            <a:prstGeom prst="roundRect">
              <a:avLst>
                <a:gd name="adj" fmla="val 0"/>
              </a:avLst>
            </a:prstGeom>
            <a:solidFill>
              <a:schemeClr val="tx1"/>
            </a:solidFill>
            <a:ln w="18669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59" name="AutoShape 59">
              <a:extLst>
                <a:ext uri="{FF2B5EF4-FFF2-40B4-BE49-F238E27FC236}">
                  <a16:creationId xmlns:a16="http://schemas.microsoft.com/office/drawing/2014/main" id="{A0B7FE0A-9DF6-E250-E99C-C476BDB614D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653" y="1680"/>
              <a:ext cx="137" cy="158"/>
            </a:xfrm>
            <a:prstGeom prst="roundRect">
              <a:avLst>
                <a:gd name="adj" fmla="val 0"/>
              </a:avLst>
            </a:prstGeom>
            <a:solidFill>
              <a:schemeClr val="tx1"/>
            </a:solidFill>
            <a:ln w="18669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60" name="AutoShape 60">
              <a:extLst>
                <a:ext uri="{FF2B5EF4-FFF2-40B4-BE49-F238E27FC236}">
                  <a16:creationId xmlns:a16="http://schemas.microsoft.com/office/drawing/2014/main" id="{9AF19F61-FF20-0F2E-234E-E2F04E8C6EF6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203" y="1680"/>
              <a:ext cx="272" cy="158"/>
            </a:xfrm>
            <a:prstGeom prst="roundRect">
              <a:avLst>
                <a:gd name="adj" fmla="val 0"/>
              </a:avLst>
            </a:prstGeom>
            <a:solidFill>
              <a:schemeClr val="tx1"/>
            </a:solidFill>
            <a:ln w="18669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61" name="AutoShape 61">
              <a:extLst>
                <a:ext uri="{FF2B5EF4-FFF2-40B4-BE49-F238E27FC236}">
                  <a16:creationId xmlns:a16="http://schemas.microsoft.com/office/drawing/2014/main" id="{9CF04523-B3E5-67FE-94EE-03656C741D6A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544" y="1680"/>
              <a:ext cx="137" cy="158"/>
            </a:xfrm>
            <a:prstGeom prst="roundRect">
              <a:avLst>
                <a:gd name="adj" fmla="val 0"/>
              </a:avLst>
            </a:prstGeom>
            <a:solidFill>
              <a:schemeClr val="tx1"/>
            </a:solidFill>
            <a:ln w="18669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62" name="AutoShape 62">
              <a:extLst>
                <a:ext uri="{FF2B5EF4-FFF2-40B4-BE49-F238E27FC236}">
                  <a16:creationId xmlns:a16="http://schemas.microsoft.com/office/drawing/2014/main" id="{91ACD3B9-4800-B69E-633C-4730781D2AE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750" y="1680"/>
              <a:ext cx="205" cy="158"/>
            </a:xfrm>
            <a:prstGeom prst="roundRect">
              <a:avLst>
                <a:gd name="adj" fmla="val 0"/>
              </a:avLst>
            </a:prstGeom>
            <a:solidFill>
              <a:schemeClr val="tx1"/>
            </a:solidFill>
            <a:ln w="18669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63" name="AutoShape 63">
              <a:extLst>
                <a:ext uri="{FF2B5EF4-FFF2-40B4-BE49-F238E27FC236}">
                  <a16:creationId xmlns:a16="http://schemas.microsoft.com/office/drawing/2014/main" id="{A6138E24-E278-798A-37EA-24D66880D611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025" y="1680"/>
              <a:ext cx="205" cy="158"/>
            </a:xfrm>
            <a:prstGeom prst="roundRect">
              <a:avLst>
                <a:gd name="adj" fmla="val 0"/>
              </a:avLst>
            </a:prstGeom>
            <a:solidFill>
              <a:schemeClr val="tx1"/>
            </a:solidFill>
            <a:ln w="18669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64" name="AutoShape 64">
              <a:extLst>
                <a:ext uri="{FF2B5EF4-FFF2-40B4-BE49-F238E27FC236}">
                  <a16:creationId xmlns:a16="http://schemas.microsoft.com/office/drawing/2014/main" id="{A0148DE5-7B8C-EE0D-D8BE-C7E0FDCED76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298" y="1680"/>
              <a:ext cx="137" cy="158"/>
            </a:xfrm>
            <a:prstGeom prst="roundRect">
              <a:avLst>
                <a:gd name="adj" fmla="val 0"/>
              </a:avLst>
            </a:prstGeom>
            <a:solidFill>
              <a:schemeClr val="tx1"/>
            </a:solidFill>
            <a:ln w="18669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65" name="AutoShape 65">
              <a:extLst>
                <a:ext uri="{FF2B5EF4-FFF2-40B4-BE49-F238E27FC236}">
                  <a16:creationId xmlns:a16="http://schemas.microsoft.com/office/drawing/2014/main" id="{8F175988-9981-84F6-BBB3-E28A68F626A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505" y="1680"/>
              <a:ext cx="137" cy="158"/>
            </a:xfrm>
            <a:prstGeom prst="roundRect">
              <a:avLst>
                <a:gd name="adj" fmla="val 0"/>
              </a:avLst>
            </a:prstGeom>
            <a:solidFill>
              <a:schemeClr val="tx1"/>
            </a:solidFill>
            <a:ln w="18669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66" name="AutoShape 66">
              <a:extLst>
                <a:ext uri="{FF2B5EF4-FFF2-40B4-BE49-F238E27FC236}">
                  <a16:creationId xmlns:a16="http://schemas.microsoft.com/office/drawing/2014/main" id="{04EBA930-D2FD-D1D0-3922-8FA92F8E91A5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241" y="1916"/>
              <a:ext cx="137" cy="158"/>
            </a:xfrm>
            <a:prstGeom prst="roundRect">
              <a:avLst>
                <a:gd name="adj" fmla="val 0"/>
              </a:avLst>
            </a:prstGeom>
            <a:solidFill>
              <a:schemeClr val="tx1"/>
            </a:solidFill>
            <a:ln w="18669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67" name="AutoShape 67">
              <a:extLst>
                <a:ext uri="{FF2B5EF4-FFF2-40B4-BE49-F238E27FC236}">
                  <a16:creationId xmlns:a16="http://schemas.microsoft.com/office/drawing/2014/main" id="{C45FD6E5-7184-CDC0-54F0-B95D16FF5A7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446" y="1916"/>
              <a:ext cx="138" cy="158"/>
            </a:xfrm>
            <a:prstGeom prst="roundRect">
              <a:avLst>
                <a:gd name="adj" fmla="val 0"/>
              </a:avLst>
            </a:prstGeom>
            <a:solidFill>
              <a:schemeClr val="tx1"/>
            </a:solidFill>
            <a:ln w="18669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68" name="AutoShape 68">
              <a:extLst>
                <a:ext uri="{FF2B5EF4-FFF2-40B4-BE49-F238E27FC236}">
                  <a16:creationId xmlns:a16="http://schemas.microsoft.com/office/drawing/2014/main" id="{96244951-26A3-A389-7B52-E7FEE7A77CF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858" y="1916"/>
              <a:ext cx="273" cy="158"/>
            </a:xfrm>
            <a:prstGeom prst="roundRect">
              <a:avLst>
                <a:gd name="adj" fmla="val 0"/>
              </a:avLst>
            </a:prstGeom>
            <a:solidFill>
              <a:schemeClr val="tx1"/>
            </a:solidFill>
            <a:ln w="18669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69" name="AutoShape 69">
              <a:extLst>
                <a:ext uri="{FF2B5EF4-FFF2-40B4-BE49-F238E27FC236}">
                  <a16:creationId xmlns:a16="http://schemas.microsoft.com/office/drawing/2014/main" id="{434E08E0-9F67-F33A-35F7-8E120E42AE3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653" y="1916"/>
              <a:ext cx="137" cy="158"/>
            </a:xfrm>
            <a:prstGeom prst="roundRect">
              <a:avLst>
                <a:gd name="adj" fmla="val 0"/>
              </a:avLst>
            </a:prstGeom>
            <a:solidFill>
              <a:schemeClr val="tx1"/>
            </a:solidFill>
            <a:ln w="18669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70" name="AutoShape 70">
              <a:extLst>
                <a:ext uri="{FF2B5EF4-FFF2-40B4-BE49-F238E27FC236}">
                  <a16:creationId xmlns:a16="http://schemas.microsoft.com/office/drawing/2014/main" id="{8FC4EEA9-6B23-E0FC-E35E-6D9E24006372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203" y="1916"/>
              <a:ext cx="272" cy="158"/>
            </a:xfrm>
            <a:prstGeom prst="roundRect">
              <a:avLst>
                <a:gd name="adj" fmla="val 0"/>
              </a:avLst>
            </a:prstGeom>
            <a:solidFill>
              <a:schemeClr val="tx1"/>
            </a:solidFill>
            <a:ln w="18669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71" name="AutoShape 71">
              <a:extLst>
                <a:ext uri="{FF2B5EF4-FFF2-40B4-BE49-F238E27FC236}">
                  <a16:creationId xmlns:a16="http://schemas.microsoft.com/office/drawing/2014/main" id="{35EABD61-552A-2FFD-ED63-16401554194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544" y="1916"/>
              <a:ext cx="137" cy="158"/>
            </a:xfrm>
            <a:prstGeom prst="roundRect">
              <a:avLst>
                <a:gd name="adj" fmla="val 0"/>
              </a:avLst>
            </a:prstGeom>
            <a:solidFill>
              <a:schemeClr val="tx1"/>
            </a:solidFill>
            <a:ln w="18669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72" name="AutoShape 72">
              <a:extLst>
                <a:ext uri="{FF2B5EF4-FFF2-40B4-BE49-F238E27FC236}">
                  <a16:creationId xmlns:a16="http://schemas.microsoft.com/office/drawing/2014/main" id="{01247875-D111-CE15-3973-FF39294998C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750" y="1916"/>
              <a:ext cx="205" cy="158"/>
            </a:xfrm>
            <a:prstGeom prst="roundRect">
              <a:avLst>
                <a:gd name="adj" fmla="val 0"/>
              </a:avLst>
            </a:prstGeom>
            <a:solidFill>
              <a:schemeClr val="tx1"/>
            </a:solidFill>
            <a:ln w="18669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73" name="AutoShape 73">
              <a:extLst>
                <a:ext uri="{FF2B5EF4-FFF2-40B4-BE49-F238E27FC236}">
                  <a16:creationId xmlns:a16="http://schemas.microsoft.com/office/drawing/2014/main" id="{C8F815CB-B3C0-91E1-4CD5-1B1F08153DF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025" y="1916"/>
              <a:ext cx="205" cy="158"/>
            </a:xfrm>
            <a:prstGeom prst="roundRect">
              <a:avLst>
                <a:gd name="adj" fmla="val 0"/>
              </a:avLst>
            </a:prstGeom>
            <a:solidFill>
              <a:schemeClr val="tx1"/>
            </a:solidFill>
            <a:ln w="18669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74" name="AutoShape 74">
              <a:extLst>
                <a:ext uri="{FF2B5EF4-FFF2-40B4-BE49-F238E27FC236}">
                  <a16:creationId xmlns:a16="http://schemas.microsoft.com/office/drawing/2014/main" id="{CDB0D936-BA02-072F-C352-0D5F5EE26EF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298" y="1916"/>
              <a:ext cx="137" cy="158"/>
            </a:xfrm>
            <a:prstGeom prst="roundRect">
              <a:avLst>
                <a:gd name="adj" fmla="val 0"/>
              </a:avLst>
            </a:prstGeom>
            <a:solidFill>
              <a:schemeClr val="tx1"/>
            </a:solidFill>
            <a:ln w="18669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75" name="AutoShape 75">
              <a:extLst>
                <a:ext uri="{FF2B5EF4-FFF2-40B4-BE49-F238E27FC236}">
                  <a16:creationId xmlns:a16="http://schemas.microsoft.com/office/drawing/2014/main" id="{345A2972-9B44-9B39-A63B-C4B149C3665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505" y="1916"/>
              <a:ext cx="137" cy="158"/>
            </a:xfrm>
            <a:prstGeom prst="roundRect">
              <a:avLst>
                <a:gd name="adj" fmla="val 0"/>
              </a:avLst>
            </a:prstGeom>
            <a:solidFill>
              <a:schemeClr val="tx1"/>
            </a:solidFill>
            <a:ln w="18669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76" name="AutoShape 76">
              <a:extLst>
                <a:ext uri="{FF2B5EF4-FFF2-40B4-BE49-F238E27FC236}">
                  <a16:creationId xmlns:a16="http://schemas.microsoft.com/office/drawing/2014/main" id="{32E4772A-8C57-E8CA-D75D-DFB1D67BFA2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279" y="1916"/>
              <a:ext cx="70" cy="158"/>
            </a:xfrm>
            <a:prstGeom prst="roundRect">
              <a:avLst>
                <a:gd name="adj" fmla="val 0"/>
              </a:avLst>
            </a:prstGeom>
            <a:solidFill>
              <a:schemeClr val="tx1"/>
            </a:solidFill>
            <a:ln w="18669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77" name="AutoShape 77">
              <a:extLst>
                <a:ext uri="{FF2B5EF4-FFF2-40B4-BE49-F238E27FC236}">
                  <a16:creationId xmlns:a16="http://schemas.microsoft.com/office/drawing/2014/main" id="{F6BBB651-6CEC-74B4-5D6F-D5CC691C9C5C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486" y="1916"/>
              <a:ext cx="138" cy="158"/>
            </a:xfrm>
            <a:prstGeom prst="roundRect">
              <a:avLst>
                <a:gd name="adj" fmla="val 0"/>
              </a:avLst>
            </a:prstGeom>
            <a:solidFill>
              <a:schemeClr val="tx1"/>
            </a:solidFill>
            <a:ln w="18669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78" name="AutoShape 78">
              <a:extLst>
                <a:ext uri="{FF2B5EF4-FFF2-40B4-BE49-F238E27FC236}">
                  <a16:creationId xmlns:a16="http://schemas.microsoft.com/office/drawing/2014/main" id="{7908FFCA-20BD-3392-029F-E4DC92886D66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898" y="1916"/>
              <a:ext cx="272" cy="158"/>
            </a:xfrm>
            <a:prstGeom prst="roundRect">
              <a:avLst>
                <a:gd name="adj" fmla="val 0"/>
              </a:avLst>
            </a:prstGeom>
            <a:solidFill>
              <a:schemeClr val="tx1"/>
            </a:solidFill>
            <a:ln w="18669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79" name="AutoShape 79">
              <a:extLst>
                <a:ext uri="{FF2B5EF4-FFF2-40B4-BE49-F238E27FC236}">
                  <a16:creationId xmlns:a16="http://schemas.microsoft.com/office/drawing/2014/main" id="{DB886EE6-C9EE-C305-378B-3B399F3219BA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692" y="1916"/>
              <a:ext cx="137" cy="158"/>
            </a:xfrm>
            <a:prstGeom prst="roundRect">
              <a:avLst>
                <a:gd name="adj" fmla="val 0"/>
              </a:avLst>
            </a:prstGeom>
            <a:solidFill>
              <a:schemeClr val="tx1"/>
            </a:solidFill>
            <a:ln w="18669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80" name="AutoShape 80">
              <a:extLst>
                <a:ext uri="{FF2B5EF4-FFF2-40B4-BE49-F238E27FC236}">
                  <a16:creationId xmlns:a16="http://schemas.microsoft.com/office/drawing/2014/main" id="{AFC1A159-BE44-8C24-B49E-3E90B9C89635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242" y="2155"/>
              <a:ext cx="136" cy="157"/>
            </a:xfrm>
            <a:prstGeom prst="roundRect">
              <a:avLst>
                <a:gd name="adj" fmla="val 0"/>
              </a:avLst>
            </a:prstGeom>
            <a:solidFill>
              <a:schemeClr val="tx1"/>
            </a:solidFill>
            <a:ln w="18669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81" name="AutoShape 81">
              <a:extLst>
                <a:ext uri="{FF2B5EF4-FFF2-40B4-BE49-F238E27FC236}">
                  <a16:creationId xmlns:a16="http://schemas.microsoft.com/office/drawing/2014/main" id="{AB20172D-928C-12AD-6DCD-7B04D78BF12C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448" y="2155"/>
              <a:ext cx="137" cy="157"/>
            </a:xfrm>
            <a:prstGeom prst="roundRect">
              <a:avLst>
                <a:gd name="adj" fmla="val 0"/>
              </a:avLst>
            </a:prstGeom>
            <a:solidFill>
              <a:schemeClr val="tx1"/>
            </a:solidFill>
            <a:ln w="18669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82" name="AutoShape 82">
              <a:extLst>
                <a:ext uri="{FF2B5EF4-FFF2-40B4-BE49-F238E27FC236}">
                  <a16:creationId xmlns:a16="http://schemas.microsoft.com/office/drawing/2014/main" id="{1E8075F1-64BD-B549-4EA5-41089F3E9E2C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997" y="2155"/>
              <a:ext cx="273" cy="157"/>
            </a:xfrm>
            <a:prstGeom prst="roundRect">
              <a:avLst>
                <a:gd name="adj" fmla="val 0"/>
              </a:avLst>
            </a:prstGeom>
            <a:solidFill>
              <a:schemeClr val="tx1"/>
            </a:solidFill>
            <a:ln w="18669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83" name="AutoShape 83">
              <a:extLst>
                <a:ext uri="{FF2B5EF4-FFF2-40B4-BE49-F238E27FC236}">
                  <a16:creationId xmlns:a16="http://schemas.microsoft.com/office/drawing/2014/main" id="{80BAEEEA-0326-9E08-80C5-6F2920FC71C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655" y="2155"/>
              <a:ext cx="271" cy="157"/>
            </a:xfrm>
            <a:prstGeom prst="roundRect">
              <a:avLst>
                <a:gd name="adj" fmla="val 0"/>
              </a:avLst>
            </a:prstGeom>
            <a:solidFill>
              <a:schemeClr val="tx1"/>
            </a:solidFill>
            <a:ln w="18669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84" name="AutoShape 84">
              <a:extLst>
                <a:ext uri="{FF2B5EF4-FFF2-40B4-BE49-F238E27FC236}">
                  <a16:creationId xmlns:a16="http://schemas.microsoft.com/office/drawing/2014/main" id="{93A9303F-26E4-AAF9-4752-9D644BD7F89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338" y="2155"/>
              <a:ext cx="137" cy="157"/>
            </a:xfrm>
            <a:prstGeom prst="roundRect">
              <a:avLst>
                <a:gd name="adj" fmla="val 0"/>
              </a:avLst>
            </a:prstGeom>
            <a:solidFill>
              <a:schemeClr val="tx1"/>
            </a:solidFill>
            <a:ln w="18669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85" name="AutoShape 85">
              <a:extLst>
                <a:ext uri="{FF2B5EF4-FFF2-40B4-BE49-F238E27FC236}">
                  <a16:creationId xmlns:a16="http://schemas.microsoft.com/office/drawing/2014/main" id="{E751A61C-B66A-675C-C777-B7766C872A71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545" y="2155"/>
              <a:ext cx="138" cy="157"/>
            </a:xfrm>
            <a:prstGeom prst="roundRect">
              <a:avLst>
                <a:gd name="adj" fmla="val 0"/>
              </a:avLst>
            </a:prstGeom>
            <a:solidFill>
              <a:schemeClr val="tx1"/>
            </a:solidFill>
            <a:ln w="18669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86" name="AutoShape 86">
              <a:extLst>
                <a:ext uri="{FF2B5EF4-FFF2-40B4-BE49-F238E27FC236}">
                  <a16:creationId xmlns:a16="http://schemas.microsoft.com/office/drawing/2014/main" id="{EDDFEA5B-4D16-64EE-31A6-9EA3056415A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750" y="2155"/>
              <a:ext cx="340" cy="157"/>
            </a:xfrm>
            <a:prstGeom prst="roundRect">
              <a:avLst>
                <a:gd name="adj" fmla="val 0"/>
              </a:avLst>
            </a:prstGeom>
            <a:solidFill>
              <a:schemeClr val="tx1"/>
            </a:solidFill>
            <a:ln w="18669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87" name="AutoShape 87">
              <a:extLst>
                <a:ext uri="{FF2B5EF4-FFF2-40B4-BE49-F238E27FC236}">
                  <a16:creationId xmlns:a16="http://schemas.microsoft.com/office/drawing/2014/main" id="{BC8EC457-F510-975A-9CF3-3E8FF8F7A1D2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162" y="2155"/>
              <a:ext cx="71" cy="157"/>
            </a:xfrm>
            <a:prstGeom prst="roundRect">
              <a:avLst>
                <a:gd name="adj" fmla="val 0"/>
              </a:avLst>
            </a:prstGeom>
            <a:solidFill>
              <a:schemeClr val="tx1"/>
            </a:solidFill>
            <a:ln w="18669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88" name="AutoShape 88">
              <a:extLst>
                <a:ext uri="{FF2B5EF4-FFF2-40B4-BE49-F238E27FC236}">
                  <a16:creationId xmlns:a16="http://schemas.microsoft.com/office/drawing/2014/main" id="{669E2728-38BC-F186-ABF6-50E93348AEC5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435" y="3102"/>
              <a:ext cx="206" cy="159"/>
            </a:xfrm>
            <a:prstGeom prst="roundRect">
              <a:avLst>
                <a:gd name="adj" fmla="val 0"/>
              </a:avLst>
            </a:prstGeom>
            <a:solidFill>
              <a:schemeClr val="tx1"/>
            </a:solidFill>
            <a:ln w="18669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89" name="AutoShape 89">
              <a:extLst>
                <a:ext uri="{FF2B5EF4-FFF2-40B4-BE49-F238E27FC236}">
                  <a16:creationId xmlns:a16="http://schemas.microsoft.com/office/drawing/2014/main" id="{59C6275D-3EDD-2373-C02A-27683C894C4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505" y="2155"/>
              <a:ext cx="138" cy="157"/>
            </a:xfrm>
            <a:prstGeom prst="roundRect">
              <a:avLst>
                <a:gd name="adj" fmla="val 0"/>
              </a:avLst>
            </a:prstGeom>
            <a:solidFill>
              <a:schemeClr val="tx1"/>
            </a:solidFill>
            <a:ln w="18669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90" name="AutoShape 90">
              <a:extLst>
                <a:ext uri="{FF2B5EF4-FFF2-40B4-BE49-F238E27FC236}">
                  <a16:creationId xmlns:a16="http://schemas.microsoft.com/office/drawing/2014/main" id="{E2149ACE-0377-2E5D-0731-0709C17E351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349" y="2155"/>
              <a:ext cx="70" cy="157"/>
            </a:xfrm>
            <a:prstGeom prst="roundRect">
              <a:avLst>
                <a:gd name="adj" fmla="val 0"/>
              </a:avLst>
            </a:prstGeom>
            <a:solidFill>
              <a:schemeClr val="tx1"/>
            </a:solidFill>
            <a:ln w="18669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91" name="AutoShape 91">
              <a:extLst>
                <a:ext uri="{FF2B5EF4-FFF2-40B4-BE49-F238E27FC236}">
                  <a16:creationId xmlns:a16="http://schemas.microsoft.com/office/drawing/2014/main" id="{59198E78-3395-2468-686D-BD77D189624C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487" y="2155"/>
              <a:ext cx="138" cy="157"/>
            </a:xfrm>
            <a:prstGeom prst="roundRect">
              <a:avLst>
                <a:gd name="adj" fmla="val 0"/>
              </a:avLst>
            </a:prstGeom>
            <a:solidFill>
              <a:schemeClr val="tx1"/>
            </a:solidFill>
            <a:ln w="18669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92" name="AutoShape 92">
              <a:extLst>
                <a:ext uri="{FF2B5EF4-FFF2-40B4-BE49-F238E27FC236}">
                  <a16:creationId xmlns:a16="http://schemas.microsoft.com/office/drawing/2014/main" id="{0D3261B2-2C96-BA35-CAC8-1ADAE605AD45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899" y="2155"/>
              <a:ext cx="272" cy="157"/>
            </a:xfrm>
            <a:prstGeom prst="roundRect">
              <a:avLst>
                <a:gd name="adj" fmla="val 0"/>
              </a:avLst>
            </a:prstGeom>
            <a:solidFill>
              <a:schemeClr val="tx1"/>
            </a:solidFill>
            <a:ln w="18669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93" name="AutoShape 93">
              <a:extLst>
                <a:ext uri="{FF2B5EF4-FFF2-40B4-BE49-F238E27FC236}">
                  <a16:creationId xmlns:a16="http://schemas.microsoft.com/office/drawing/2014/main" id="{95255183-E657-3631-09E4-DF0862939F2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694" y="2155"/>
              <a:ext cx="136" cy="157"/>
            </a:xfrm>
            <a:prstGeom prst="roundRect">
              <a:avLst>
                <a:gd name="adj" fmla="val 0"/>
              </a:avLst>
            </a:prstGeom>
            <a:solidFill>
              <a:schemeClr val="tx1"/>
            </a:solidFill>
            <a:ln w="18669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94" name="AutoShape 94">
              <a:extLst>
                <a:ext uri="{FF2B5EF4-FFF2-40B4-BE49-F238E27FC236}">
                  <a16:creationId xmlns:a16="http://schemas.microsoft.com/office/drawing/2014/main" id="{C7FC32DC-152B-56CA-AA00-40446B5A6597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172" y="2391"/>
              <a:ext cx="206" cy="158"/>
            </a:xfrm>
            <a:prstGeom prst="roundRect">
              <a:avLst>
                <a:gd name="adj" fmla="val 0"/>
              </a:avLst>
            </a:prstGeom>
            <a:solidFill>
              <a:schemeClr val="tx1"/>
            </a:solidFill>
            <a:ln w="18669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95" name="AutoShape 95">
              <a:extLst>
                <a:ext uri="{FF2B5EF4-FFF2-40B4-BE49-F238E27FC236}">
                  <a16:creationId xmlns:a16="http://schemas.microsoft.com/office/drawing/2014/main" id="{E56358AF-35EE-5B9E-580B-CF8C28961186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448" y="2391"/>
              <a:ext cx="137" cy="158"/>
            </a:xfrm>
            <a:prstGeom prst="roundRect">
              <a:avLst>
                <a:gd name="adj" fmla="val 0"/>
              </a:avLst>
            </a:prstGeom>
            <a:solidFill>
              <a:schemeClr val="tx1"/>
            </a:solidFill>
            <a:ln w="18669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96" name="AutoShape 96">
              <a:extLst>
                <a:ext uri="{FF2B5EF4-FFF2-40B4-BE49-F238E27FC236}">
                  <a16:creationId xmlns:a16="http://schemas.microsoft.com/office/drawing/2014/main" id="{9D36BBE9-E497-50E0-3245-AA9343999B4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859" y="2391"/>
              <a:ext cx="273" cy="158"/>
            </a:xfrm>
            <a:prstGeom prst="roundRect">
              <a:avLst>
                <a:gd name="adj" fmla="val 0"/>
              </a:avLst>
            </a:prstGeom>
            <a:solidFill>
              <a:schemeClr val="tx1"/>
            </a:solidFill>
            <a:ln w="18669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97" name="AutoShape 97">
              <a:extLst>
                <a:ext uri="{FF2B5EF4-FFF2-40B4-BE49-F238E27FC236}">
                  <a16:creationId xmlns:a16="http://schemas.microsoft.com/office/drawing/2014/main" id="{93D03CF1-F848-69AA-34BA-2697E9FCE6A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654" y="2391"/>
              <a:ext cx="137" cy="158"/>
            </a:xfrm>
            <a:prstGeom prst="roundRect">
              <a:avLst>
                <a:gd name="adj" fmla="val 0"/>
              </a:avLst>
            </a:prstGeom>
            <a:solidFill>
              <a:schemeClr val="tx1"/>
            </a:solidFill>
            <a:ln w="18669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98" name="AutoShape 98">
              <a:extLst>
                <a:ext uri="{FF2B5EF4-FFF2-40B4-BE49-F238E27FC236}">
                  <a16:creationId xmlns:a16="http://schemas.microsoft.com/office/drawing/2014/main" id="{76602E50-304C-96D4-D49B-B46D8F3F8FB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204" y="2391"/>
              <a:ext cx="272" cy="158"/>
            </a:xfrm>
            <a:prstGeom prst="roundRect">
              <a:avLst>
                <a:gd name="adj" fmla="val 0"/>
              </a:avLst>
            </a:prstGeom>
            <a:solidFill>
              <a:schemeClr val="tx1"/>
            </a:solidFill>
            <a:ln w="18669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99" name="AutoShape 99">
              <a:extLst>
                <a:ext uri="{FF2B5EF4-FFF2-40B4-BE49-F238E27FC236}">
                  <a16:creationId xmlns:a16="http://schemas.microsoft.com/office/drawing/2014/main" id="{2D0BAF34-40F3-26D2-198D-408D1F715C2B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545" y="2391"/>
              <a:ext cx="138" cy="158"/>
            </a:xfrm>
            <a:prstGeom prst="roundRect">
              <a:avLst>
                <a:gd name="adj" fmla="val 0"/>
              </a:avLst>
            </a:prstGeom>
            <a:solidFill>
              <a:schemeClr val="tx1"/>
            </a:solidFill>
            <a:ln w="18669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100" name="AutoShape 100">
              <a:extLst>
                <a:ext uri="{FF2B5EF4-FFF2-40B4-BE49-F238E27FC236}">
                  <a16:creationId xmlns:a16="http://schemas.microsoft.com/office/drawing/2014/main" id="{736C35A2-8C34-B7EB-91D8-FB5C00CBA2DC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752" y="2391"/>
              <a:ext cx="205" cy="158"/>
            </a:xfrm>
            <a:prstGeom prst="roundRect">
              <a:avLst>
                <a:gd name="adj" fmla="val 0"/>
              </a:avLst>
            </a:prstGeom>
            <a:solidFill>
              <a:schemeClr val="tx1"/>
            </a:solidFill>
            <a:ln w="18669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101" name="AutoShape 101">
              <a:extLst>
                <a:ext uri="{FF2B5EF4-FFF2-40B4-BE49-F238E27FC236}">
                  <a16:creationId xmlns:a16="http://schemas.microsoft.com/office/drawing/2014/main" id="{D93AB807-15EF-4D50-90B0-A0D3977E8515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025" y="2391"/>
              <a:ext cx="206" cy="158"/>
            </a:xfrm>
            <a:prstGeom prst="roundRect">
              <a:avLst>
                <a:gd name="adj" fmla="val 0"/>
              </a:avLst>
            </a:prstGeom>
            <a:solidFill>
              <a:schemeClr val="tx1"/>
            </a:solidFill>
            <a:ln w="18669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102" name="AutoShape 102">
              <a:extLst>
                <a:ext uri="{FF2B5EF4-FFF2-40B4-BE49-F238E27FC236}">
                  <a16:creationId xmlns:a16="http://schemas.microsoft.com/office/drawing/2014/main" id="{56F752C0-0E0B-0E6E-8E3B-3B5E0E841F9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298" y="2391"/>
              <a:ext cx="137" cy="158"/>
            </a:xfrm>
            <a:prstGeom prst="roundRect">
              <a:avLst>
                <a:gd name="adj" fmla="val 0"/>
              </a:avLst>
            </a:prstGeom>
            <a:solidFill>
              <a:schemeClr val="tx1"/>
            </a:solidFill>
            <a:ln w="18669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103" name="AutoShape 103">
              <a:extLst>
                <a:ext uri="{FF2B5EF4-FFF2-40B4-BE49-F238E27FC236}">
                  <a16:creationId xmlns:a16="http://schemas.microsoft.com/office/drawing/2014/main" id="{C6BB7694-3515-0409-A6EE-0EC178E5F157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505" y="2391"/>
              <a:ext cx="138" cy="158"/>
            </a:xfrm>
            <a:prstGeom prst="roundRect">
              <a:avLst>
                <a:gd name="adj" fmla="val 0"/>
              </a:avLst>
            </a:prstGeom>
            <a:solidFill>
              <a:schemeClr val="tx1"/>
            </a:solidFill>
            <a:ln w="18669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104" name="AutoShape 104">
              <a:extLst>
                <a:ext uri="{FF2B5EF4-FFF2-40B4-BE49-F238E27FC236}">
                  <a16:creationId xmlns:a16="http://schemas.microsoft.com/office/drawing/2014/main" id="{05ED7690-9F1A-A1DF-B2A5-DDA1EE0E9541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349" y="2391"/>
              <a:ext cx="70" cy="158"/>
            </a:xfrm>
            <a:prstGeom prst="roundRect">
              <a:avLst>
                <a:gd name="adj" fmla="val 0"/>
              </a:avLst>
            </a:prstGeom>
            <a:solidFill>
              <a:schemeClr val="tx1"/>
            </a:solidFill>
            <a:ln w="18669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105" name="AutoShape 105">
              <a:extLst>
                <a:ext uri="{FF2B5EF4-FFF2-40B4-BE49-F238E27FC236}">
                  <a16:creationId xmlns:a16="http://schemas.microsoft.com/office/drawing/2014/main" id="{2805E77C-EFB7-21D9-5D71-BF3668E78AD5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486" y="2391"/>
              <a:ext cx="69" cy="158"/>
            </a:xfrm>
            <a:prstGeom prst="roundRect">
              <a:avLst>
                <a:gd name="adj" fmla="val 0"/>
              </a:avLst>
            </a:prstGeom>
            <a:solidFill>
              <a:schemeClr val="tx1"/>
            </a:solidFill>
            <a:ln w="18669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106" name="AutoShape 106">
              <a:extLst>
                <a:ext uri="{FF2B5EF4-FFF2-40B4-BE49-F238E27FC236}">
                  <a16:creationId xmlns:a16="http://schemas.microsoft.com/office/drawing/2014/main" id="{067525C3-FB2F-E389-EF1D-63963965371C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898" y="2391"/>
              <a:ext cx="205" cy="158"/>
            </a:xfrm>
            <a:prstGeom prst="roundRect">
              <a:avLst>
                <a:gd name="adj" fmla="val 0"/>
              </a:avLst>
            </a:prstGeom>
            <a:solidFill>
              <a:schemeClr val="tx1"/>
            </a:solidFill>
            <a:ln w="18669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107" name="AutoShape 107">
              <a:extLst>
                <a:ext uri="{FF2B5EF4-FFF2-40B4-BE49-F238E27FC236}">
                  <a16:creationId xmlns:a16="http://schemas.microsoft.com/office/drawing/2014/main" id="{7F3A4065-EFB1-AABB-5693-00D7727CB86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624" y="2391"/>
              <a:ext cx="204" cy="158"/>
            </a:xfrm>
            <a:prstGeom prst="roundRect">
              <a:avLst>
                <a:gd name="adj" fmla="val 0"/>
              </a:avLst>
            </a:prstGeom>
            <a:solidFill>
              <a:schemeClr val="tx1"/>
            </a:solidFill>
            <a:ln w="18669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108" name="AutoShape 108">
              <a:extLst>
                <a:ext uri="{FF2B5EF4-FFF2-40B4-BE49-F238E27FC236}">
                  <a16:creationId xmlns:a16="http://schemas.microsoft.com/office/drawing/2014/main" id="{2C614EDE-BBEC-0A2B-4E9C-3479D97C51CB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172" y="2629"/>
              <a:ext cx="206" cy="157"/>
            </a:xfrm>
            <a:prstGeom prst="roundRect">
              <a:avLst>
                <a:gd name="adj" fmla="val 0"/>
              </a:avLst>
            </a:prstGeom>
            <a:solidFill>
              <a:schemeClr val="tx1"/>
            </a:solidFill>
            <a:ln w="18669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109" name="AutoShape 109">
              <a:extLst>
                <a:ext uri="{FF2B5EF4-FFF2-40B4-BE49-F238E27FC236}">
                  <a16:creationId xmlns:a16="http://schemas.microsoft.com/office/drawing/2014/main" id="{D54DE6F3-A6F3-98C6-F624-FDB7A4B33CF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448" y="2629"/>
              <a:ext cx="137" cy="157"/>
            </a:xfrm>
            <a:prstGeom prst="roundRect">
              <a:avLst>
                <a:gd name="adj" fmla="val 0"/>
              </a:avLst>
            </a:prstGeom>
            <a:solidFill>
              <a:schemeClr val="tx1"/>
            </a:solidFill>
            <a:ln w="18669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110" name="AutoShape 110">
              <a:extLst>
                <a:ext uri="{FF2B5EF4-FFF2-40B4-BE49-F238E27FC236}">
                  <a16:creationId xmlns:a16="http://schemas.microsoft.com/office/drawing/2014/main" id="{4DD6A81B-5CF4-F4B3-363B-6A37DB8768E5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654" y="2629"/>
              <a:ext cx="137" cy="157"/>
            </a:xfrm>
            <a:prstGeom prst="roundRect">
              <a:avLst>
                <a:gd name="adj" fmla="val 0"/>
              </a:avLst>
            </a:prstGeom>
            <a:solidFill>
              <a:schemeClr val="tx1"/>
            </a:solidFill>
            <a:ln w="18669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111" name="AutoShape 111">
              <a:extLst>
                <a:ext uri="{FF2B5EF4-FFF2-40B4-BE49-F238E27FC236}">
                  <a16:creationId xmlns:a16="http://schemas.microsoft.com/office/drawing/2014/main" id="{2CCED1FF-A605-A47D-326E-DFAEAE3526A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349" y="2629"/>
              <a:ext cx="70" cy="157"/>
            </a:xfrm>
            <a:prstGeom prst="roundRect">
              <a:avLst>
                <a:gd name="adj" fmla="val 0"/>
              </a:avLst>
            </a:prstGeom>
            <a:solidFill>
              <a:schemeClr val="tx1"/>
            </a:solidFill>
            <a:ln w="18669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112" name="AutoShape 112">
              <a:extLst>
                <a:ext uri="{FF2B5EF4-FFF2-40B4-BE49-F238E27FC236}">
                  <a16:creationId xmlns:a16="http://schemas.microsoft.com/office/drawing/2014/main" id="{17D6B0EB-89DA-CEC0-C976-C27143CD865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486" y="2629"/>
              <a:ext cx="69" cy="157"/>
            </a:xfrm>
            <a:prstGeom prst="roundRect">
              <a:avLst>
                <a:gd name="adj" fmla="val 0"/>
              </a:avLst>
            </a:prstGeom>
            <a:solidFill>
              <a:schemeClr val="tx1"/>
            </a:solidFill>
            <a:ln w="18669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113" name="AutoShape 113">
              <a:extLst>
                <a:ext uri="{FF2B5EF4-FFF2-40B4-BE49-F238E27FC236}">
                  <a16:creationId xmlns:a16="http://schemas.microsoft.com/office/drawing/2014/main" id="{39EE851E-B63E-9AF8-98C7-7783C0F31D6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898" y="2629"/>
              <a:ext cx="205" cy="157"/>
            </a:xfrm>
            <a:prstGeom prst="roundRect">
              <a:avLst>
                <a:gd name="adj" fmla="val 0"/>
              </a:avLst>
            </a:prstGeom>
            <a:solidFill>
              <a:schemeClr val="tx1"/>
            </a:solidFill>
            <a:ln w="18669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114" name="AutoShape 114">
              <a:extLst>
                <a:ext uri="{FF2B5EF4-FFF2-40B4-BE49-F238E27FC236}">
                  <a16:creationId xmlns:a16="http://schemas.microsoft.com/office/drawing/2014/main" id="{100B332A-DB7C-4645-A6CB-EEE67E0890C1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624" y="2629"/>
              <a:ext cx="204" cy="157"/>
            </a:xfrm>
            <a:prstGeom prst="roundRect">
              <a:avLst>
                <a:gd name="adj" fmla="val 0"/>
              </a:avLst>
            </a:prstGeom>
            <a:solidFill>
              <a:schemeClr val="tx1"/>
            </a:solidFill>
            <a:ln w="18669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115" name="AutoShape 115">
              <a:extLst>
                <a:ext uri="{FF2B5EF4-FFF2-40B4-BE49-F238E27FC236}">
                  <a16:creationId xmlns:a16="http://schemas.microsoft.com/office/drawing/2014/main" id="{4E9D5480-78BD-A869-D525-368E81F5DEA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856" y="2629"/>
              <a:ext cx="139" cy="157"/>
            </a:xfrm>
            <a:prstGeom prst="roundRect">
              <a:avLst>
                <a:gd name="adj" fmla="val 0"/>
              </a:avLst>
            </a:prstGeom>
            <a:solidFill>
              <a:schemeClr val="tx1"/>
            </a:solidFill>
            <a:ln w="18669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116" name="AutoShape 116">
              <a:extLst>
                <a:ext uri="{FF2B5EF4-FFF2-40B4-BE49-F238E27FC236}">
                  <a16:creationId xmlns:a16="http://schemas.microsoft.com/office/drawing/2014/main" id="{7A6CB51C-9F29-FBE4-A964-602C73E32EF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966" y="2865"/>
              <a:ext cx="138" cy="158"/>
            </a:xfrm>
            <a:prstGeom prst="roundRect">
              <a:avLst>
                <a:gd name="adj" fmla="val 0"/>
              </a:avLst>
            </a:prstGeom>
            <a:solidFill>
              <a:schemeClr val="tx1"/>
            </a:solidFill>
            <a:ln w="18669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117" name="AutoShape 117">
              <a:extLst>
                <a:ext uri="{FF2B5EF4-FFF2-40B4-BE49-F238E27FC236}">
                  <a16:creationId xmlns:a16="http://schemas.microsoft.com/office/drawing/2014/main" id="{E0D4A068-2286-10D9-317C-0DBE24B5D2A1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378" y="2865"/>
              <a:ext cx="273" cy="158"/>
            </a:xfrm>
            <a:prstGeom prst="roundRect">
              <a:avLst>
                <a:gd name="adj" fmla="val 0"/>
              </a:avLst>
            </a:prstGeom>
            <a:solidFill>
              <a:schemeClr val="tx1"/>
            </a:solidFill>
            <a:ln w="18669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118" name="AutoShape 118">
              <a:extLst>
                <a:ext uri="{FF2B5EF4-FFF2-40B4-BE49-F238E27FC236}">
                  <a16:creationId xmlns:a16="http://schemas.microsoft.com/office/drawing/2014/main" id="{FC564D6A-937D-0017-13E6-DF4A200EE496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172" y="2865"/>
              <a:ext cx="137" cy="158"/>
            </a:xfrm>
            <a:prstGeom prst="roundRect">
              <a:avLst>
                <a:gd name="adj" fmla="val 0"/>
              </a:avLst>
            </a:prstGeom>
            <a:solidFill>
              <a:schemeClr val="tx1"/>
            </a:solidFill>
            <a:ln w="18669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119" name="AutoShape 119">
              <a:extLst>
                <a:ext uri="{FF2B5EF4-FFF2-40B4-BE49-F238E27FC236}">
                  <a16:creationId xmlns:a16="http://schemas.microsoft.com/office/drawing/2014/main" id="{F7C860F8-4C6E-CFD6-9B73-CEFEDCBB8D2B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723" y="2865"/>
              <a:ext cx="272" cy="158"/>
            </a:xfrm>
            <a:prstGeom prst="roundRect">
              <a:avLst>
                <a:gd name="adj" fmla="val 0"/>
              </a:avLst>
            </a:prstGeom>
            <a:solidFill>
              <a:schemeClr val="tx1"/>
            </a:solidFill>
            <a:ln w="18669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120" name="AutoShape 120">
              <a:extLst>
                <a:ext uri="{FF2B5EF4-FFF2-40B4-BE49-F238E27FC236}">
                  <a16:creationId xmlns:a16="http://schemas.microsoft.com/office/drawing/2014/main" id="{5D9CA32B-8858-A342-6246-DB3300CE28E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349" y="2865"/>
              <a:ext cx="136" cy="158"/>
            </a:xfrm>
            <a:prstGeom prst="roundRect">
              <a:avLst>
                <a:gd name="adj" fmla="val 0"/>
              </a:avLst>
            </a:prstGeom>
            <a:solidFill>
              <a:schemeClr val="tx1"/>
            </a:solidFill>
            <a:ln w="18669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121" name="AutoShape 121">
              <a:extLst>
                <a:ext uri="{FF2B5EF4-FFF2-40B4-BE49-F238E27FC236}">
                  <a16:creationId xmlns:a16="http://schemas.microsoft.com/office/drawing/2014/main" id="{B4D7B5DA-C1A3-077F-CC8E-91E222CA5FC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555" y="2865"/>
              <a:ext cx="69" cy="158"/>
            </a:xfrm>
            <a:prstGeom prst="roundRect">
              <a:avLst>
                <a:gd name="adj" fmla="val 0"/>
              </a:avLst>
            </a:prstGeom>
            <a:solidFill>
              <a:schemeClr val="tx1"/>
            </a:solidFill>
            <a:ln w="18669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122" name="AutoShape 122">
              <a:extLst>
                <a:ext uri="{FF2B5EF4-FFF2-40B4-BE49-F238E27FC236}">
                  <a16:creationId xmlns:a16="http://schemas.microsoft.com/office/drawing/2014/main" id="{95D4BDFD-9EF3-9EA7-7542-79099752B3D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692" y="2865"/>
              <a:ext cx="205" cy="158"/>
            </a:xfrm>
            <a:prstGeom prst="roundRect">
              <a:avLst>
                <a:gd name="adj" fmla="val 0"/>
              </a:avLst>
            </a:prstGeom>
            <a:solidFill>
              <a:schemeClr val="tx1"/>
            </a:solidFill>
            <a:ln w="18669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123" name="AutoShape 123">
              <a:extLst>
                <a:ext uri="{FF2B5EF4-FFF2-40B4-BE49-F238E27FC236}">
                  <a16:creationId xmlns:a16="http://schemas.microsoft.com/office/drawing/2014/main" id="{D366E786-1573-7921-2AE8-1CF068F5866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378" y="3102"/>
              <a:ext cx="205" cy="159"/>
            </a:xfrm>
            <a:prstGeom prst="roundRect">
              <a:avLst>
                <a:gd name="adj" fmla="val 0"/>
              </a:avLst>
            </a:prstGeom>
            <a:solidFill>
              <a:schemeClr val="tx1"/>
            </a:solidFill>
            <a:ln w="18669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124" name="AutoShape 124">
              <a:extLst>
                <a:ext uri="{FF2B5EF4-FFF2-40B4-BE49-F238E27FC236}">
                  <a16:creationId xmlns:a16="http://schemas.microsoft.com/office/drawing/2014/main" id="{F41B48F0-240C-724D-9D1B-AF9E8CB2517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652" y="3102"/>
              <a:ext cx="137" cy="159"/>
            </a:xfrm>
            <a:prstGeom prst="roundRect">
              <a:avLst>
                <a:gd name="adj" fmla="val 0"/>
              </a:avLst>
            </a:prstGeom>
            <a:solidFill>
              <a:schemeClr val="tx1"/>
            </a:solidFill>
            <a:ln w="18669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125" name="AutoShape 125">
              <a:extLst>
                <a:ext uri="{FF2B5EF4-FFF2-40B4-BE49-F238E27FC236}">
                  <a16:creationId xmlns:a16="http://schemas.microsoft.com/office/drawing/2014/main" id="{08B13392-9B44-6417-D654-E7B5383EFFB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857" y="3102"/>
              <a:ext cx="138" cy="159"/>
            </a:xfrm>
            <a:prstGeom prst="roundRect">
              <a:avLst>
                <a:gd name="adj" fmla="val 0"/>
              </a:avLst>
            </a:prstGeom>
            <a:solidFill>
              <a:schemeClr val="tx1"/>
            </a:solidFill>
            <a:ln w="18669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126" name="AutoShape 126">
              <a:extLst>
                <a:ext uri="{FF2B5EF4-FFF2-40B4-BE49-F238E27FC236}">
                  <a16:creationId xmlns:a16="http://schemas.microsoft.com/office/drawing/2014/main" id="{AB5CFE6A-8CBB-1FD5-064C-3575DD0E9DB5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280" y="3102"/>
              <a:ext cx="137" cy="159"/>
            </a:xfrm>
            <a:prstGeom prst="roundRect">
              <a:avLst>
                <a:gd name="adj" fmla="val 0"/>
              </a:avLst>
            </a:prstGeom>
            <a:solidFill>
              <a:schemeClr val="tx1"/>
            </a:solidFill>
            <a:ln w="18669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127" name="AutoShape 127">
              <a:extLst>
                <a:ext uri="{FF2B5EF4-FFF2-40B4-BE49-F238E27FC236}">
                  <a16:creationId xmlns:a16="http://schemas.microsoft.com/office/drawing/2014/main" id="{7575D0B1-46D1-138E-7E63-588BB87F2D9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692" y="3102"/>
              <a:ext cx="273" cy="159"/>
            </a:xfrm>
            <a:prstGeom prst="roundRect">
              <a:avLst>
                <a:gd name="adj" fmla="val 0"/>
              </a:avLst>
            </a:prstGeom>
            <a:solidFill>
              <a:schemeClr val="tx1"/>
            </a:solidFill>
            <a:ln w="18669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128" name="AutoShape 128">
              <a:extLst>
                <a:ext uri="{FF2B5EF4-FFF2-40B4-BE49-F238E27FC236}">
                  <a16:creationId xmlns:a16="http://schemas.microsoft.com/office/drawing/2014/main" id="{01949E4F-6656-3718-B5DE-8AF9CD89801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486" y="3102"/>
              <a:ext cx="138" cy="159"/>
            </a:xfrm>
            <a:prstGeom prst="roundRect">
              <a:avLst>
                <a:gd name="adj" fmla="val 0"/>
              </a:avLst>
            </a:prstGeom>
            <a:solidFill>
              <a:schemeClr val="tx1"/>
            </a:solidFill>
            <a:ln w="18669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129" name="AutoShape 129">
              <a:extLst>
                <a:ext uri="{FF2B5EF4-FFF2-40B4-BE49-F238E27FC236}">
                  <a16:creationId xmlns:a16="http://schemas.microsoft.com/office/drawing/2014/main" id="{A95B1F71-46D0-143E-0C40-5F1223F3F94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037" y="3102"/>
              <a:ext cx="272" cy="159"/>
            </a:xfrm>
            <a:prstGeom prst="roundRect">
              <a:avLst>
                <a:gd name="adj" fmla="val 0"/>
              </a:avLst>
            </a:prstGeom>
            <a:solidFill>
              <a:schemeClr val="tx1"/>
            </a:solidFill>
            <a:ln w="18669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130" name="AutoShape 130">
              <a:extLst>
                <a:ext uri="{FF2B5EF4-FFF2-40B4-BE49-F238E27FC236}">
                  <a16:creationId xmlns:a16="http://schemas.microsoft.com/office/drawing/2014/main" id="{752F424D-9F65-FB9E-F784-B43C7122E24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378" y="3340"/>
              <a:ext cx="206" cy="158"/>
            </a:xfrm>
            <a:prstGeom prst="roundRect">
              <a:avLst>
                <a:gd name="adj" fmla="val 0"/>
              </a:avLst>
            </a:prstGeom>
            <a:solidFill>
              <a:schemeClr val="tx1"/>
            </a:solidFill>
            <a:ln w="18669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131" name="AutoShape 131">
              <a:extLst>
                <a:ext uri="{FF2B5EF4-FFF2-40B4-BE49-F238E27FC236}">
                  <a16:creationId xmlns:a16="http://schemas.microsoft.com/office/drawing/2014/main" id="{511CA83F-24BC-A084-CE65-FBC24775337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654" y="3340"/>
              <a:ext cx="137" cy="158"/>
            </a:xfrm>
            <a:prstGeom prst="roundRect">
              <a:avLst>
                <a:gd name="adj" fmla="val 0"/>
              </a:avLst>
            </a:prstGeom>
            <a:solidFill>
              <a:schemeClr val="tx1"/>
            </a:solidFill>
            <a:ln w="18669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132" name="AutoShape 132">
              <a:extLst>
                <a:ext uri="{FF2B5EF4-FFF2-40B4-BE49-F238E27FC236}">
                  <a16:creationId xmlns:a16="http://schemas.microsoft.com/office/drawing/2014/main" id="{CFC0CDFE-2D47-B7E5-93EE-6A60B6FC9A51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859" y="3340"/>
              <a:ext cx="137" cy="158"/>
            </a:xfrm>
            <a:prstGeom prst="roundRect">
              <a:avLst>
                <a:gd name="adj" fmla="val 0"/>
              </a:avLst>
            </a:prstGeom>
            <a:solidFill>
              <a:schemeClr val="tx1"/>
            </a:solidFill>
            <a:ln w="18669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133" name="AutoShape 133">
              <a:extLst>
                <a:ext uri="{FF2B5EF4-FFF2-40B4-BE49-F238E27FC236}">
                  <a16:creationId xmlns:a16="http://schemas.microsoft.com/office/drawing/2014/main" id="{72654F8A-7FFB-FB83-2769-6621B785BA8A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349" y="3340"/>
              <a:ext cx="269" cy="158"/>
            </a:xfrm>
            <a:prstGeom prst="roundRect">
              <a:avLst>
                <a:gd name="adj" fmla="val 0"/>
              </a:avLst>
            </a:prstGeom>
            <a:solidFill>
              <a:schemeClr val="tx1"/>
            </a:solidFill>
            <a:ln w="18669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134" name="AutoShape 134">
              <a:extLst>
                <a:ext uri="{FF2B5EF4-FFF2-40B4-BE49-F238E27FC236}">
                  <a16:creationId xmlns:a16="http://schemas.microsoft.com/office/drawing/2014/main" id="{4F9291EA-AE15-CD16-FE7B-3F32D29E9D16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692" y="3340"/>
              <a:ext cx="69" cy="158"/>
            </a:xfrm>
            <a:prstGeom prst="roundRect">
              <a:avLst>
                <a:gd name="adj" fmla="val 0"/>
              </a:avLst>
            </a:prstGeom>
            <a:solidFill>
              <a:schemeClr val="tx1"/>
            </a:solidFill>
            <a:ln w="18669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135" name="AutoShape 135">
              <a:extLst>
                <a:ext uri="{FF2B5EF4-FFF2-40B4-BE49-F238E27FC236}">
                  <a16:creationId xmlns:a16="http://schemas.microsoft.com/office/drawing/2014/main" id="{6BEE6672-8423-9632-92D4-94ED31B95DE1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104" y="3340"/>
              <a:ext cx="204" cy="158"/>
            </a:xfrm>
            <a:prstGeom prst="roundRect">
              <a:avLst>
                <a:gd name="adj" fmla="val 0"/>
              </a:avLst>
            </a:prstGeom>
            <a:solidFill>
              <a:schemeClr val="tx1"/>
            </a:solidFill>
            <a:ln w="18669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136" name="AutoShape 136">
              <a:extLst>
                <a:ext uri="{FF2B5EF4-FFF2-40B4-BE49-F238E27FC236}">
                  <a16:creationId xmlns:a16="http://schemas.microsoft.com/office/drawing/2014/main" id="{7A774399-6EBA-E8A7-4E9D-43F0B7312ED5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829" y="3340"/>
              <a:ext cx="206" cy="158"/>
            </a:xfrm>
            <a:prstGeom prst="roundRect">
              <a:avLst>
                <a:gd name="adj" fmla="val 0"/>
              </a:avLst>
            </a:prstGeom>
            <a:solidFill>
              <a:schemeClr val="tx1"/>
            </a:solidFill>
            <a:ln w="18669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137" name="AutoShape 137">
              <a:extLst>
                <a:ext uri="{FF2B5EF4-FFF2-40B4-BE49-F238E27FC236}">
                  <a16:creationId xmlns:a16="http://schemas.microsoft.com/office/drawing/2014/main" id="{1F01D551-CE89-C920-4BE3-CF3850B3F3E7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280" y="3577"/>
              <a:ext cx="274" cy="157"/>
            </a:xfrm>
            <a:prstGeom prst="roundRect">
              <a:avLst>
                <a:gd name="adj" fmla="val 0"/>
              </a:avLst>
            </a:prstGeom>
            <a:solidFill>
              <a:schemeClr val="tx1"/>
            </a:solidFill>
            <a:ln w="18669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138" name="AutoShape 138">
              <a:extLst>
                <a:ext uri="{FF2B5EF4-FFF2-40B4-BE49-F238E27FC236}">
                  <a16:creationId xmlns:a16="http://schemas.microsoft.com/office/drawing/2014/main" id="{D078BC72-2442-7088-3144-9C931F0429F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621" y="3577"/>
              <a:ext cx="137" cy="157"/>
            </a:xfrm>
            <a:prstGeom prst="roundRect">
              <a:avLst>
                <a:gd name="adj" fmla="val 0"/>
              </a:avLst>
            </a:prstGeom>
            <a:solidFill>
              <a:schemeClr val="tx1"/>
            </a:solidFill>
            <a:ln w="18669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139" name="AutoShape 139">
              <a:extLst>
                <a:ext uri="{FF2B5EF4-FFF2-40B4-BE49-F238E27FC236}">
                  <a16:creationId xmlns:a16="http://schemas.microsoft.com/office/drawing/2014/main" id="{A9B77AE4-F135-3EBA-ADF0-429714AF3CD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828" y="3577"/>
              <a:ext cx="206" cy="157"/>
            </a:xfrm>
            <a:prstGeom prst="roundRect">
              <a:avLst>
                <a:gd name="adj" fmla="val 0"/>
              </a:avLst>
            </a:prstGeom>
            <a:solidFill>
              <a:schemeClr val="tx1"/>
            </a:solidFill>
            <a:ln w="18669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140" name="AutoShape 140">
              <a:extLst>
                <a:ext uri="{FF2B5EF4-FFF2-40B4-BE49-F238E27FC236}">
                  <a16:creationId xmlns:a16="http://schemas.microsoft.com/office/drawing/2014/main" id="{4B4E29DA-00B6-0847-4AC2-783B565BECE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104" y="3577"/>
              <a:ext cx="137" cy="157"/>
            </a:xfrm>
            <a:prstGeom prst="roundRect">
              <a:avLst>
                <a:gd name="adj" fmla="val 0"/>
              </a:avLst>
            </a:prstGeom>
            <a:solidFill>
              <a:schemeClr val="tx1"/>
            </a:solidFill>
            <a:ln w="18669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141" name="AutoShape 141">
              <a:extLst>
                <a:ext uri="{FF2B5EF4-FFF2-40B4-BE49-F238E27FC236}">
                  <a16:creationId xmlns:a16="http://schemas.microsoft.com/office/drawing/2014/main" id="{8B7828E6-D1C9-1560-8F71-976280FDFCFC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310" y="3577"/>
              <a:ext cx="205" cy="157"/>
            </a:xfrm>
            <a:prstGeom prst="roundRect">
              <a:avLst>
                <a:gd name="adj" fmla="val 0"/>
              </a:avLst>
            </a:prstGeom>
            <a:solidFill>
              <a:schemeClr val="tx1"/>
            </a:solidFill>
            <a:ln w="18669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142" name="AutoShape 142">
              <a:extLst>
                <a:ext uri="{FF2B5EF4-FFF2-40B4-BE49-F238E27FC236}">
                  <a16:creationId xmlns:a16="http://schemas.microsoft.com/office/drawing/2014/main" id="{435C253D-822F-017C-C116-487536B8D28A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585" y="3577"/>
              <a:ext cx="205" cy="157"/>
            </a:xfrm>
            <a:prstGeom prst="roundRect">
              <a:avLst>
                <a:gd name="adj" fmla="val 0"/>
              </a:avLst>
            </a:prstGeom>
            <a:solidFill>
              <a:schemeClr val="tx1"/>
            </a:solidFill>
            <a:ln w="18669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143" name="AutoShape 143">
              <a:extLst>
                <a:ext uri="{FF2B5EF4-FFF2-40B4-BE49-F238E27FC236}">
                  <a16:creationId xmlns:a16="http://schemas.microsoft.com/office/drawing/2014/main" id="{3B08D2DF-AA8B-D7FE-D1F0-245D6D9A1AA7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436" y="3340"/>
              <a:ext cx="206" cy="158"/>
            </a:xfrm>
            <a:prstGeom prst="roundRect">
              <a:avLst>
                <a:gd name="adj" fmla="val 0"/>
              </a:avLst>
            </a:prstGeom>
            <a:solidFill>
              <a:schemeClr val="tx1"/>
            </a:solidFill>
            <a:ln w="18669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144" name="AutoShape 144">
              <a:extLst>
                <a:ext uri="{FF2B5EF4-FFF2-40B4-BE49-F238E27FC236}">
                  <a16:creationId xmlns:a16="http://schemas.microsoft.com/office/drawing/2014/main" id="{A1F4E316-E026-0D2C-02BA-5E9B10A6F03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435" y="3577"/>
              <a:ext cx="138" cy="157"/>
            </a:xfrm>
            <a:prstGeom prst="roundRect">
              <a:avLst>
                <a:gd name="adj" fmla="val 0"/>
              </a:avLst>
            </a:prstGeom>
            <a:solidFill>
              <a:schemeClr val="tx1"/>
            </a:solidFill>
            <a:ln w="18669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145" name="AutoShape 145">
              <a:extLst>
                <a:ext uri="{FF2B5EF4-FFF2-40B4-BE49-F238E27FC236}">
                  <a16:creationId xmlns:a16="http://schemas.microsoft.com/office/drawing/2014/main" id="{89C401A9-7A2E-C8C0-FD11-BF5CAE08C3E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298" y="2155"/>
              <a:ext cx="71" cy="157"/>
            </a:xfrm>
            <a:prstGeom prst="roundRect">
              <a:avLst>
                <a:gd name="adj" fmla="val 0"/>
              </a:avLst>
            </a:prstGeom>
            <a:solidFill>
              <a:schemeClr val="tx1"/>
            </a:solidFill>
            <a:ln w="18669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146" name="AutoShape 146">
              <a:extLst>
                <a:ext uri="{FF2B5EF4-FFF2-40B4-BE49-F238E27FC236}">
                  <a16:creationId xmlns:a16="http://schemas.microsoft.com/office/drawing/2014/main" id="{87641BC5-A4A4-B9EB-218F-F48F0F95E51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435" y="2865"/>
              <a:ext cx="138" cy="158"/>
            </a:xfrm>
            <a:prstGeom prst="roundRect">
              <a:avLst>
                <a:gd name="adj" fmla="val 0"/>
              </a:avLst>
            </a:prstGeom>
            <a:solidFill>
              <a:schemeClr val="tx1"/>
            </a:solidFill>
            <a:ln w="18669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147" name="AutoShape 147">
              <a:extLst>
                <a:ext uri="{FF2B5EF4-FFF2-40B4-BE49-F238E27FC236}">
                  <a16:creationId xmlns:a16="http://schemas.microsoft.com/office/drawing/2014/main" id="{41A08289-6322-A8E5-3B61-FE7EEE5D3965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436" y="2629"/>
              <a:ext cx="206" cy="157"/>
            </a:xfrm>
            <a:prstGeom prst="roundRect">
              <a:avLst>
                <a:gd name="adj" fmla="val 0"/>
              </a:avLst>
            </a:prstGeom>
            <a:solidFill>
              <a:schemeClr val="tx1"/>
            </a:solidFill>
            <a:ln w="18669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148" name="AutoShape 148">
              <a:extLst>
                <a:ext uri="{FF2B5EF4-FFF2-40B4-BE49-F238E27FC236}">
                  <a16:creationId xmlns:a16="http://schemas.microsoft.com/office/drawing/2014/main" id="{9EE50AE6-E3AA-F56A-5030-34CCD0FEBD6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279" y="1444"/>
              <a:ext cx="70" cy="157"/>
            </a:xfrm>
            <a:prstGeom prst="roundRect">
              <a:avLst>
                <a:gd name="adj" fmla="val 0"/>
              </a:avLst>
            </a:prstGeom>
            <a:solidFill>
              <a:schemeClr val="tx1"/>
            </a:solidFill>
            <a:ln w="18669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149" name="AutoShape 149">
              <a:extLst>
                <a:ext uri="{FF2B5EF4-FFF2-40B4-BE49-F238E27FC236}">
                  <a16:creationId xmlns:a16="http://schemas.microsoft.com/office/drawing/2014/main" id="{92471C9C-4D92-66B5-7C33-125356F798B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349" y="1680"/>
              <a:ext cx="137" cy="158"/>
            </a:xfrm>
            <a:prstGeom prst="roundRect">
              <a:avLst>
                <a:gd name="adj" fmla="val 0"/>
              </a:avLst>
            </a:prstGeom>
            <a:solidFill>
              <a:schemeClr val="tx1"/>
            </a:solidFill>
            <a:ln w="18669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150" name="AutoShape 150">
              <a:extLst>
                <a:ext uri="{FF2B5EF4-FFF2-40B4-BE49-F238E27FC236}">
                  <a16:creationId xmlns:a16="http://schemas.microsoft.com/office/drawing/2014/main" id="{0CBADD5B-02ED-28D9-D4FE-E85C6FFF5181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416" y="1444"/>
              <a:ext cx="70" cy="157"/>
            </a:xfrm>
            <a:prstGeom prst="roundRect">
              <a:avLst>
                <a:gd name="adj" fmla="val 0"/>
              </a:avLst>
            </a:prstGeom>
            <a:solidFill>
              <a:schemeClr val="tx1"/>
            </a:solidFill>
            <a:ln w="18669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151" name="AutoShape 151">
              <a:extLst>
                <a:ext uri="{FF2B5EF4-FFF2-40B4-BE49-F238E27FC236}">
                  <a16:creationId xmlns:a16="http://schemas.microsoft.com/office/drawing/2014/main" id="{9586D68F-4EBF-82E2-068F-CE77555CBD41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172" y="1444"/>
              <a:ext cx="205" cy="157"/>
            </a:xfrm>
            <a:prstGeom prst="roundRect">
              <a:avLst>
                <a:gd name="adj" fmla="val 0"/>
              </a:avLst>
            </a:prstGeom>
            <a:solidFill>
              <a:schemeClr val="tx1"/>
            </a:solidFill>
            <a:ln w="18669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152" name="AutoShape 152">
              <a:extLst>
                <a:ext uri="{FF2B5EF4-FFF2-40B4-BE49-F238E27FC236}">
                  <a16:creationId xmlns:a16="http://schemas.microsoft.com/office/drawing/2014/main" id="{72A6EAEA-3944-E47F-06AA-F0EE6E3061A5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446" y="1444"/>
              <a:ext cx="206" cy="157"/>
            </a:xfrm>
            <a:prstGeom prst="roundRect">
              <a:avLst>
                <a:gd name="adj" fmla="val 0"/>
              </a:avLst>
            </a:prstGeom>
            <a:solidFill>
              <a:schemeClr val="tx1"/>
            </a:solidFill>
            <a:ln w="18669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153" name="AutoShape 153">
              <a:extLst>
                <a:ext uri="{FF2B5EF4-FFF2-40B4-BE49-F238E27FC236}">
                  <a16:creationId xmlns:a16="http://schemas.microsoft.com/office/drawing/2014/main" id="{0B6F8C31-3F75-F4BA-5FFD-7CDF5DAF60D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720" y="1444"/>
              <a:ext cx="137" cy="157"/>
            </a:xfrm>
            <a:prstGeom prst="roundRect">
              <a:avLst>
                <a:gd name="adj" fmla="val 0"/>
              </a:avLst>
            </a:prstGeom>
            <a:solidFill>
              <a:schemeClr val="tx1"/>
            </a:solidFill>
            <a:ln w="18669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154" name="AutoShape 154">
              <a:extLst>
                <a:ext uri="{FF2B5EF4-FFF2-40B4-BE49-F238E27FC236}">
                  <a16:creationId xmlns:a16="http://schemas.microsoft.com/office/drawing/2014/main" id="{85CF4B03-0090-1F57-0829-66BCF5241752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750" y="1444"/>
              <a:ext cx="205" cy="157"/>
            </a:xfrm>
            <a:prstGeom prst="roundRect">
              <a:avLst>
                <a:gd name="adj" fmla="val 0"/>
              </a:avLst>
            </a:prstGeom>
            <a:solidFill>
              <a:schemeClr val="tx1"/>
            </a:solidFill>
            <a:ln w="18669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155" name="AutoShape 155">
              <a:extLst>
                <a:ext uri="{FF2B5EF4-FFF2-40B4-BE49-F238E27FC236}">
                  <a16:creationId xmlns:a16="http://schemas.microsoft.com/office/drawing/2014/main" id="{9CB1086F-795D-AFC4-D035-7F1DF140A716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926" y="1444"/>
              <a:ext cx="70" cy="157"/>
            </a:xfrm>
            <a:prstGeom prst="roundRect">
              <a:avLst>
                <a:gd name="adj" fmla="val 0"/>
              </a:avLst>
            </a:prstGeom>
            <a:solidFill>
              <a:schemeClr val="tx1"/>
            </a:solidFill>
            <a:ln w="18669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156" name="AutoShape 156">
              <a:extLst>
                <a:ext uri="{FF2B5EF4-FFF2-40B4-BE49-F238E27FC236}">
                  <a16:creationId xmlns:a16="http://schemas.microsoft.com/office/drawing/2014/main" id="{07EAC908-B0C6-ECE4-348F-12A4069C5BC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064" y="1444"/>
              <a:ext cx="69" cy="157"/>
            </a:xfrm>
            <a:prstGeom prst="roundRect">
              <a:avLst>
                <a:gd name="adj" fmla="val 0"/>
              </a:avLst>
            </a:prstGeom>
            <a:solidFill>
              <a:schemeClr val="tx1"/>
            </a:solidFill>
            <a:ln w="18669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157" name="AutoShape 157">
              <a:extLst>
                <a:ext uri="{FF2B5EF4-FFF2-40B4-BE49-F238E27FC236}">
                  <a16:creationId xmlns:a16="http://schemas.microsoft.com/office/drawing/2014/main" id="{0C378569-501B-D773-D4D1-3E500EDA33BA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475" y="1444"/>
              <a:ext cx="205" cy="157"/>
            </a:xfrm>
            <a:prstGeom prst="roundRect">
              <a:avLst>
                <a:gd name="adj" fmla="val 0"/>
              </a:avLst>
            </a:prstGeom>
            <a:solidFill>
              <a:schemeClr val="tx1"/>
            </a:solidFill>
            <a:ln w="18669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158" name="AutoShape 158">
              <a:extLst>
                <a:ext uri="{FF2B5EF4-FFF2-40B4-BE49-F238E27FC236}">
                  <a16:creationId xmlns:a16="http://schemas.microsoft.com/office/drawing/2014/main" id="{F9EC7858-5931-BA7E-0624-491D03D59C7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201" y="1444"/>
              <a:ext cx="205" cy="157"/>
            </a:xfrm>
            <a:prstGeom prst="roundRect">
              <a:avLst>
                <a:gd name="adj" fmla="val 0"/>
              </a:avLst>
            </a:prstGeom>
            <a:solidFill>
              <a:schemeClr val="tx1"/>
            </a:solidFill>
            <a:ln w="18669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159" name="AutoShape 159">
              <a:extLst>
                <a:ext uri="{FF2B5EF4-FFF2-40B4-BE49-F238E27FC236}">
                  <a16:creationId xmlns:a16="http://schemas.microsoft.com/office/drawing/2014/main" id="{1C857779-7EF2-E25B-B2F1-9EBDB96C248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298" y="1444"/>
              <a:ext cx="273" cy="157"/>
            </a:xfrm>
            <a:prstGeom prst="roundRect">
              <a:avLst>
                <a:gd name="adj" fmla="val 0"/>
              </a:avLst>
            </a:prstGeom>
            <a:solidFill>
              <a:schemeClr val="tx1"/>
            </a:solidFill>
            <a:ln w="18669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160" name="AutoShape 160">
              <a:extLst>
                <a:ext uri="{FF2B5EF4-FFF2-40B4-BE49-F238E27FC236}">
                  <a16:creationId xmlns:a16="http://schemas.microsoft.com/office/drawing/2014/main" id="{8F90320A-3C03-0E00-14EE-60EB373B166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093" y="1444"/>
              <a:ext cx="137" cy="157"/>
            </a:xfrm>
            <a:prstGeom prst="roundRect">
              <a:avLst>
                <a:gd name="adj" fmla="val 0"/>
              </a:avLst>
            </a:prstGeom>
            <a:solidFill>
              <a:schemeClr val="tx1"/>
            </a:solidFill>
            <a:ln w="18669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161" name="AutoShape 161">
              <a:extLst>
                <a:ext uri="{FF2B5EF4-FFF2-40B4-BE49-F238E27FC236}">
                  <a16:creationId xmlns:a16="http://schemas.microsoft.com/office/drawing/2014/main" id="{F2FBE75B-1339-6728-E509-E860E6C3AEB1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995" y="1206"/>
              <a:ext cx="206" cy="157"/>
            </a:xfrm>
            <a:prstGeom prst="roundRect">
              <a:avLst>
                <a:gd name="adj" fmla="val 0"/>
              </a:avLst>
            </a:prstGeom>
            <a:solidFill>
              <a:schemeClr val="tx1"/>
            </a:solidFill>
            <a:ln w="18669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162" name="AutoShape 162">
              <a:extLst>
                <a:ext uri="{FF2B5EF4-FFF2-40B4-BE49-F238E27FC236}">
                  <a16:creationId xmlns:a16="http://schemas.microsoft.com/office/drawing/2014/main" id="{52FA3D10-12E3-255F-AE60-E54BBE27DFB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270" y="1206"/>
              <a:ext cx="138" cy="157"/>
            </a:xfrm>
            <a:prstGeom prst="roundRect">
              <a:avLst>
                <a:gd name="adj" fmla="val 0"/>
              </a:avLst>
            </a:prstGeom>
            <a:solidFill>
              <a:schemeClr val="tx1"/>
            </a:solidFill>
            <a:ln w="18669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163" name="AutoShape 163">
              <a:extLst>
                <a:ext uri="{FF2B5EF4-FFF2-40B4-BE49-F238E27FC236}">
                  <a16:creationId xmlns:a16="http://schemas.microsoft.com/office/drawing/2014/main" id="{FB882295-049B-1AC3-DD40-D7120E36C29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476" y="1206"/>
              <a:ext cx="138" cy="157"/>
            </a:xfrm>
            <a:prstGeom prst="roundRect">
              <a:avLst>
                <a:gd name="adj" fmla="val 0"/>
              </a:avLst>
            </a:prstGeom>
            <a:solidFill>
              <a:schemeClr val="tx1"/>
            </a:solidFill>
            <a:ln w="18669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164" name="AutoShape 164">
              <a:extLst>
                <a:ext uri="{FF2B5EF4-FFF2-40B4-BE49-F238E27FC236}">
                  <a16:creationId xmlns:a16="http://schemas.microsoft.com/office/drawing/2014/main" id="{1447F7B2-39A0-1875-08D7-F5C6556A3571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172" y="1206"/>
              <a:ext cx="70" cy="157"/>
            </a:xfrm>
            <a:prstGeom prst="roundRect">
              <a:avLst>
                <a:gd name="adj" fmla="val 0"/>
              </a:avLst>
            </a:prstGeom>
            <a:solidFill>
              <a:schemeClr val="tx1"/>
            </a:solidFill>
            <a:ln w="18669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165" name="AutoShape 165">
              <a:extLst>
                <a:ext uri="{FF2B5EF4-FFF2-40B4-BE49-F238E27FC236}">
                  <a16:creationId xmlns:a16="http://schemas.microsoft.com/office/drawing/2014/main" id="{E4657E37-3204-25EA-FFAE-81F31F460381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309" y="1206"/>
              <a:ext cx="69" cy="157"/>
            </a:xfrm>
            <a:prstGeom prst="roundRect">
              <a:avLst>
                <a:gd name="adj" fmla="val 0"/>
              </a:avLst>
            </a:prstGeom>
            <a:solidFill>
              <a:schemeClr val="tx1"/>
            </a:solidFill>
            <a:ln w="18669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166" name="AutoShape 166">
              <a:extLst>
                <a:ext uri="{FF2B5EF4-FFF2-40B4-BE49-F238E27FC236}">
                  <a16:creationId xmlns:a16="http://schemas.microsoft.com/office/drawing/2014/main" id="{D35B6E08-1D5B-4525-3790-527AF2B0D537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720" y="1206"/>
              <a:ext cx="205" cy="157"/>
            </a:xfrm>
            <a:prstGeom prst="roundRect">
              <a:avLst>
                <a:gd name="adj" fmla="val 0"/>
              </a:avLst>
            </a:prstGeom>
            <a:solidFill>
              <a:schemeClr val="tx1"/>
            </a:solidFill>
            <a:ln w="18669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167" name="AutoShape 167">
              <a:extLst>
                <a:ext uri="{FF2B5EF4-FFF2-40B4-BE49-F238E27FC236}">
                  <a16:creationId xmlns:a16="http://schemas.microsoft.com/office/drawing/2014/main" id="{EE277291-770B-7B46-9B76-51740FC14E56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446" y="1206"/>
              <a:ext cx="206" cy="157"/>
            </a:xfrm>
            <a:prstGeom prst="roundRect">
              <a:avLst>
                <a:gd name="adj" fmla="val 0"/>
              </a:avLst>
            </a:prstGeom>
            <a:solidFill>
              <a:schemeClr val="tx1"/>
            </a:solidFill>
            <a:ln w="18669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168" name="AutoShape 168">
              <a:extLst>
                <a:ext uri="{FF2B5EF4-FFF2-40B4-BE49-F238E27FC236}">
                  <a16:creationId xmlns:a16="http://schemas.microsoft.com/office/drawing/2014/main" id="{FEC34D9F-79E7-F62C-69DE-3E8DB90CC612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680" y="1206"/>
              <a:ext cx="138" cy="157"/>
            </a:xfrm>
            <a:prstGeom prst="roundRect">
              <a:avLst>
                <a:gd name="adj" fmla="val 0"/>
              </a:avLst>
            </a:prstGeom>
            <a:solidFill>
              <a:schemeClr val="tx1"/>
            </a:solidFill>
            <a:ln w="18669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169" name="AutoShape 169">
              <a:extLst>
                <a:ext uri="{FF2B5EF4-FFF2-40B4-BE49-F238E27FC236}">
                  <a16:creationId xmlns:a16="http://schemas.microsoft.com/office/drawing/2014/main" id="{E9069932-0930-8572-CE16-F6E2C1CAA48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955" y="1206"/>
              <a:ext cx="138" cy="157"/>
            </a:xfrm>
            <a:prstGeom prst="roundRect">
              <a:avLst>
                <a:gd name="adj" fmla="val 0"/>
              </a:avLst>
            </a:prstGeom>
            <a:solidFill>
              <a:schemeClr val="tx1"/>
            </a:solidFill>
            <a:ln w="18669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170" name="AutoShape 170">
              <a:extLst>
                <a:ext uri="{FF2B5EF4-FFF2-40B4-BE49-F238E27FC236}">
                  <a16:creationId xmlns:a16="http://schemas.microsoft.com/office/drawing/2014/main" id="{3EB9A67A-0E16-FF98-B994-BFEB6BC0C70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162" y="1206"/>
              <a:ext cx="136" cy="157"/>
            </a:xfrm>
            <a:prstGeom prst="roundRect">
              <a:avLst>
                <a:gd name="adj" fmla="val 0"/>
              </a:avLst>
            </a:prstGeom>
            <a:solidFill>
              <a:schemeClr val="tx1"/>
            </a:solidFill>
            <a:ln w="18669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171" name="AutoShape 171">
              <a:extLst>
                <a:ext uri="{FF2B5EF4-FFF2-40B4-BE49-F238E27FC236}">
                  <a16:creationId xmlns:a16="http://schemas.microsoft.com/office/drawing/2014/main" id="{F719FC84-7F7C-F13E-9985-4BA461D9F9F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367" y="1206"/>
              <a:ext cx="138" cy="157"/>
            </a:xfrm>
            <a:prstGeom prst="roundRect">
              <a:avLst>
                <a:gd name="adj" fmla="val 0"/>
              </a:avLst>
            </a:prstGeom>
            <a:solidFill>
              <a:schemeClr val="tx1"/>
            </a:solidFill>
            <a:ln w="18669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172" name="AutoShape 172">
              <a:extLst>
                <a:ext uri="{FF2B5EF4-FFF2-40B4-BE49-F238E27FC236}">
                  <a16:creationId xmlns:a16="http://schemas.microsoft.com/office/drawing/2014/main" id="{06051196-FD7F-E610-D867-4316484C4B2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172" y="969"/>
              <a:ext cx="340" cy="158"/>
            </a:xfrm>
            <a:prstGeom prst="roundRect">
              <a:avLst>
                <a:gd name="adj" fmla="val 0"/>
              </a:avLst>
            </a:prstGeom>
            <a:solidFill>
              <a:schemeClr val="tx1"/>
            </a:solidFill>
            <a:ln w="18669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173" name="AutoShape 173">
              <a:extLst>
                <a:ext uri="{FF2B5EF4-FFF2-40B4-BE49-F238E27FC236}">
                  <a16:creationId xmlns:a16="http://schemas.microsoft.com/office/drawing/2014/main" id="{7DF11049-E17F-221A-6A93-0B5D2291145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584" y="969"/>
              <a:ext cx="71" cy="158"/>
            </a:xfrm>
            <a:prstGeom prst="roundRect">
              <a:avLst>
                <a:gd name="adj" fmla="val 0"/>
              </a:avLst>
            </a:prstGeom>
            <a:solidFill>
              <a:schemeClr val="tx1"/>
            </a:solidFill>
            <a:ln w="18669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174" name="AutoShape 174">
              <a:extLst>
                <a:ext uri="{FF2B5EF4-FFF2-40B4-BE49-F238E27FC236}">
                  <a16:creationId xmlns:a16="http://schemas.microsoft.com/office/drawing/2014/main" id="{9FD771A1-EBFF-8916-51F9-D592DCE8F81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928" y="969"/>
              <a:ext cx="137" cy="158"/>
            </a:xfrm>
            <a:prstGeom prst="roundRect">
              <a:avLst>
                <a:gd name="adj" fmla="val 0"/>
              </a:avLst>
            </a:prstGeom>
            <a:solidFill>
              <a:schemeClr val="tx1"/>
            </a:solidFill>
            <a:ln w="18669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175" name="AutoShape 175">
              <a:extLst>
                <a:ext uri="{FF2B5EF4-FFF2-40B4-BE49-F238E27FC236}">
                  <a16:creationId xmlns:a16="http://schemas.microsoft.com/office/drawing/2014/main" id="{1B579288-5D42-1826-91D5-857EA302715C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720" y="969"/>
              <a:ext cx="72" cy="158"/>
            </a:xfrm>
            <a:prstGeom prst="roundRect">
              <a:avLst>
                <a:gd name="adj" fmla="val 0"/>
              </a:avLst>
            </a:prstGeom>
            <a:solidFill>
              <a:schemeClr val="tx1"/>
            </a:solidFill>
            <a:ln w="18669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176" name="AutoShape 176">
              <a:extLst>
                <a:ext uri="{FF2B5EF4-FFF2-40B4-BE49-F238E27FC236}">
                  <a16:creationId xmlns:a16="http://schemas.microsoft.com/office/drawing/2014/main" id="{AEB515F1-5924-D8BA-0EFE-79FB2694E2C2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957" y="969"/>
              <a:ext cx="410" cy="158"/>
            </a:xfrm>
            <a:prstGeom prst="roundRect">
              <a:avLst>
                <a:gd name="adj" fmla="val 0"/>
              </a:avLst>
            </a:prstGeom>
            <a:solidFill>
              <a:schemeClr val="tx1"/>
            </a:solidFill>
            <a:ln w="18669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177" name="AutoShape 177">
              <a:extLst>
                <a:ext uri="{FF2B5EF4-FFF2-40B4-BE49-F238E27FC236}">
                  <a16:creationId xmlns:a16="http://schemas.microsoft.com/office/drawing/2014/main" id="{20287099-462D-A11E-4D53-BC969F1674E5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133" y="969"/>
              <a:ext cx="69" cy="158"/>
            </a:xfrm>
            <a:prstGeom prst="roundRect">
              <a:avLst>
                <a:gd name="adj" fmla="val 0"/>
              </a:avLst>
            </a:prstGeom>
            <a:solidFill>
              <a:schemeClr val="tx1"/>
            </a:solidFill>
            <a:ln w="18669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178" name="AutoShape 178">
              <a:extLst>
                <a:ext uri="{FF2B5EF4-FFF2-40B4-BE49-F238E27FC236}">
                  <a16:creationId xmlns:a16="http://schemas.microsoft.com/office/drawing/2014/main" id="{F7814BAE-DD54-992B-8A1C-D89E9D59A5C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270" y="969"/>
              <a:ext cx="68" cy="158"/>
            </a:xfrm>
            <a:prstGeom prst="roundRect">
              <a:avLst>
                <a:gd name="adj" fmla="val 0"/>
              </a:avLst>
            </a:prstGeom>
            <a:solidFill>
              <a:schemeClr val="tx1"/>
            </a:solidFill>
            <a:ln w="18669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179" name="AutoShape 179">
              <a:extLst>
                <a:ext uri="{FF2B5EF4-FFF2-40B4-BE49-F238E27FC236}">
                  <a16:creationId xmlns:a16="http://schemas.microsoft.com/office/drawing/2014/main" id="{D151C54D-D838-2C70-59BB-29E3E7BECFB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681" y="969"/>
              <a:ext cx="204" cy="158"/>
            </a:xfrm>
            <a:prstGeom prst="roundRect">
              <a:avLst>
                <a:gd name="adj" fmla="val 0"/>
              </a:avLst>
            </a:prstGeom>
            <a:solidFill>
              <a:schemeClr val="tx1"/>
            </a:solidFill>
            <a:ln w="18669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180" name="AutoShape 180">
              <a:extLst>
                <a:ext uri="{FF2B5EF4-FFF2-40B4-BE49-F238E27FC236}">
                  <a16:creationId xmlns:a16="http://schemas.microsoft.com/office/drawing/2014/main" id="{5635156E-9E21-DB85-3FCD-325B9AAACBA5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407" y="969"/>
              <a:ext cx="205" cy="158"/>
            </a:xfrm>
            <a:prstGeom prst="roundRect">
              <a:avLst>
                <a:gd name="adj" fmla="val 0"/>
              </a:avLst>
            </a:prstGeom>
            <a:solidFill>
              <a:schemeClr val="tx1"/>
            </a:solidFill>
            <a:ln w="18669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181" name="AutoShape 181">
              <a:extLst>
                <a:ext uri="{FF2B5EF4-FFF2-40B4-BE49-F238E27FC236}">
                  <a16:creationId xmlns:a16="http://schemas.microsoft.com/office/drawing/2014/main" id="{709D3242-391E-831E-3ECF-775DBF02ADE5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417" y="1206"/>
              <a:ext cx="69" cy="157"/>
            </a:xfrm>
            <a:prstGeom prst="roundRect">
              <a:avLst>
                <a:gd name="adj" fmla="val 0"/>
              </a:avLst>
            </a:prstGeom>
            <a:solidFill>
              <a:schemeClr val="tx1"/>
            </a:solidFill>
            <a:ln w="18669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182" name="AutoShape 182">
              <a:extLst>
                <a:ext uri="{FF2B5EF4-FFF2-40B4-BE49-F238E27FC236}">
                  <a16:creationId xmlns:a16="http://schemas.microsoft.com/office/drawing/2014/main" id="{6BBE9097-0003-2FA0-1C29-7175386076EB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349" y="969"/>
              <a:ext cx="137" cy="158"/>
            </a:xfrm>
            <a:prstGeom prst="roundRect">
              <a:avLst>
                <a:gd name="adj" fmla="val 0"/>
              </a:avLst>
            </a:prstGeom>
            <a:solidFill>
              <a:schemeClr val="tx1"/>
            </a:solidFill>
            <a:ln w="18669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755066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4E158-6317-CC3D-4F56-8186F99F91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Placement Footprints</a:t>
            </a:r>
          </a:p>
        </p:txBody>
      </p:sp>
      <p:sp>
        <p:nvSpPr>
          <p:cNvPr id="4" name="Text Box 4">
            <a:extLst>
              <a:ext uri="{FF2B5EF4-FFF2-40B4-BE49-F238E27FC236}">
                <a16:creationId xmlns:a16="http://schemas.microsoft.com/office/drawing/2014/main" id="{8A5739A5-86BA-563F-E273-0D5499922F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7057" y="1580583"/>
            <a:ext cx="4234543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8653">
                <a:solidFill>
                  <a:srgbClr val="4000A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zh-TW" sz="2000">
                <a:ea typeface="新細明體" panose="02020500000000000000" pitchFamily="18" charset="-120"/>
              </a:rPr>
              <a:t>Perimeter IO</a:t>
            </a:r>
          </a:p>
        </p:txBody>
      </p:sp>
      <p:sp>
        <p:nvSpPr>
          <p:cNvPr id="5" name="Text Box 5">
            <a:extLst>
              <a:ext uri="{FF2B5EF4-FFF2-40B4-BE49-F238E27FC236}">
                <a16:creationId xmlns:a16="http://schemas.microsoft.com/office/drawing/2014/main" id="{E8AA4253-8838-2FFF-B7FA-FEBB206651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51157" y="1560967"/>
            <a:ext cx="423454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8653">
                <a:solidFill>
                  <a:srgbClr val="4000A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zh-TW" sz="2000">
                <a:ea typeface="新細明體" panose="02020500000000000000" pitchFamily="18" charset="-120"/>
              </a:rPr>
              <a:t>Area IO</a:t>
            </a:r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233CFA5C-3CF7-2931-141F-D33C26D0BD10}"/>
              </a:ext>
            </a:extLst>
          </p:cNvPr>
          <p:cNvGrpSpPr>
            <a:grpSpLocks/>
          </p:cNvGrpSpPr>
          <p:nvPr/>
        </p:nvGrpSpPr>
        <p:grpSpPr bwMode="auto">
          <a:xfrm>
            <a:off x="947057" y="2079171"/>
            <a:ext cx="4234543" cy="3840632"/>
            <a:chOff x="3312" y="144"/>
            <a:chExt cx="2064" cy="1872"/>
          </a:xfrm>
        </p:grpSpPr>
        <p:sp>
          <p:nvSpPr>
            <p:cNvPr id="7" name="Rectangle 7">
              <a:extLst>
                <a:ext uri="{FF2B5EF4-FFF2-40B4-BE49-F238E27FC236}">
                  <a16:creationId xmlns:a16="http://schemas.microsoft.com/office/drawing/2014/main" id="{29A28FB2-9DA9-514E-F736-6F041DBEA8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12" y="144"/>
              <a:ext cx="2064" cy="1872"/>
            </a:xfrm>
            <a:prstGeom prst="rect">
              <a:avLst/>
            </a:prstGeom>
            <a:noFill/>
            <a:ln w="28194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8" name="Rectangle 8">
              <a:extLst>
                <a:ext uri="{FF2B5EF4-FFF2-40B4-BE49-F238E27FC236}">
                  <a16:creationId xmlns:a16="http://schemas.microsoft.com/office/drawing/2014/main" id="{933DCBF0-47B1-CCCF-416B-B777629C6E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12" y="1632"/>
              <a:ext cx="288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/>
            <a:lstStyle>
              <a:lvl1pPr>
                <a:spcBef>
                  <a:spcPct val="20000"/>
                </a:spcBef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9" name="Rectangle 9">
              <a:extLst>
                <a:ext uri="{FF2B5EF4-FFF2-40B4-BE49-F238E27FC236}">
                  <a16:creationId xmlns:a16="http://schemas.microsoft.com/office/drawing/2014/main" id="{41291476-40CB-9628-4923-E36E5E3F28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12" y="1488"/>
              <a:ext cx="288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/>
            <a:lstStyle>
              <a:lvl1pPr>
                <a:spcBef>
                  <a:spcPct val="20000"/>
                </a:spcBef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10" name="Rectangle 10">
              <a:extLst>
                <a:ext uri="{FF2B5EF4-FFF2-40B4-BE49-F238E27FC236}">
                  <a16:creationId xmlns:a16="http://schemas.microsoft.com/office/drawing/2014/main" id="{B14DA945-C871-67CF-F2B0-5907EDB45B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12" y="1344"/>
              <a:ext cx="288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/>
            <a:lstStyle>
              <a:lvl1pPr>
                <a:spcBef>
                  <a:spcPct val="20000"/>
                </a:spcBef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11" name="Rectangle 11">
              <a:extLst>
                <a:ext uri="{FF2B5EF4-FFF2-40B4-BE49-F238E27FC236}">
                  <a16:creationId xmlns:a16="http://schemas.microsoft.com/office/drawing/2014/main" id="{CE12787A-8AFD-9E99-DADC-ADAE5789F7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12" y="1200"/>
              <a:ext cx="288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/>
            <a:lstStyle>
              <a:lvl1pPr>
                <a:spcBef>
                  <a:spcPct val="20000"/>
                </a:spcBef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12" name="Rectangle 12">
              <a:extLst>
                <a:ext uri="{FF2B5EF4-FFF2-40B4-BE49-F238E27FC236}">
                  <a16:creationId xmlns:a16="http://schemas.microsoft.com/office/drawing/2014/main" id="{3F2348AB-B845-5A9A-258A-FECEA0D6F4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12" y="1056"/>
              <a:ext cx="288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/>
            <a:lstStyle>
              <a:lvl1pPr>
                <a:spcBef>
                  <a:spcPct val="20000"/>
                </a:spcBef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13" name="Rectangle 13">
              <a:extLst>
                <a:ext uri="{FF2B5EF4-FFF2-40B4-BE49-F238E27FC236}">
                  <a16:creationId xmlns:a16="http://schemas.microsoft.com/office/drawing/2014/main" id="{CE910329-0374-0D61-F0BC-18C93B0CB8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12" y="912"/>
              <a:ext cx="288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/>
            <a:lstStyle>
              <a:lvl1pPr>
                <a:spcBef>
                  <a:spcPct val="20000"/>
                </a:spcBef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14" name="Rectangle 14">
              <a:extLst>
                <a:ext uri="{FF2B5EF4-FFF2-40B4-BE49-F238E27FC236}">
                  <a16:creationId xmlns:a16="http://schemas.microsoft.com/office/drawing/2014/main" id="{F53C9D22-77E8-C21A-51B7-8B8E4768EF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12" y="768"/>
              <a:ext cx="288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/>
            <a:lstStyle>
              <a:lvl1pPr>
                <a:spcBef>
                  <a:spcPct val="20000"/>
                </a:spcBef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15" name="Rectangle 15">
              <a:extLst>
                <a:ext uri="{FF2B5EF4-FFF2-40B4-BE49-F238E27FC236}">
                  <a16:creationId xmlns:a16="http://schemas.microsoft.com/office/drawing/2014/main" id="{17805205-7D32-A254-DB68-716083A6FD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12" y="624"/>
              <a:ext cx="288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/>
            <a:lstStyle>
              <a:lvl1pPr>
                <a:spcBef>
                  <a:spcPct val="20000"/>
                </a:spcBef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16" name="Rectangle 16">
              <a:extLst>
                <a:ext uri="{FF2B5EF4-FFF2-40B4-BE49-F238E27FC236}">
                  <a16:creationId xmlns:a16="http://schemas.microsoft.com/office/drawing/2014/main" id="{067393B7-0644-C911-5F0F-0F1C425111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12" y="480"/>
              <a:ext cx="288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/>
            <a:lstStyle>
              <a:lvl1pPr>
                <a:spcBef>
                  <a:spcPct val="20000"/>
                </a:spcBef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17" name="Rectangle 17">
              <a:extLst>
                <a:ext uri="{FF2B5EF4-FFF2-40B4-BE49-F238E27FC236}">
                  <a16:creationId xmlns:a16="http://schemas.microsoft.com/office/drawing/2014/main" id="{8C5AF8DF-81F1-6EB6-6AC1-A51A72AF0D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8" y="1632"/>
              <a:ext cx="288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/>
            <a:lstStyle>
              <a:lvl1pPr>
                <a:spcBef>
                  <a:spcPct val="20000"/>
                </a:spcBef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18" name="Rectangle 18">
              <a:extLst>
                <a:ext uri="{FF2B5EF4-FFF2-40B4-BE49-F238E27FC236}">
                  <a16:creationId xmlns:a16="http://schemas.microsoft.com/office/drawing/2014/main" id="{48CF56E0-AB41-E3B1-E388-E137079255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8" y="1488"/>
              <a:ext cx="288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/>
            <a:lstStyle>
              <a:lvl1pPr>
                <a:spcBef>
                  <a:spcPct val="20000"/>
                </a:spcBef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19" name="Rectangle 19">
              <a:extLst>
                <a:ext uri="{FF2B5EF4-FFF2-40B4-BE49-F238E27FC236}">
                  <a16:creationId xmlns:a16="http://schemas.microsoft.com/office/drawing/2014/main" id="{92AA8A74-059D-8BFD-90B8-9C28F33893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8" y="1344"/>
              <a:ext cx="288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/>
            <a:lstStyle>
              <a:lvl1pPr>
                <a:spcBef>
                  <a:spcPct val="20000"/>
                </a:spcBef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20" name="Rectangle 20">
              <a:extLst>
                <a:ext uri="{FF2B5EF4-FFF2-40B4-BE49-F238E27FC236}">
                  <a16:creationId xmlns:a16="http://schemas.microsoft.com/office/drawing/2014/main" id="{EE83D02B-6070-0507-47F8-878A638076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8" y="1200"/>
              <a:ext cx="288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/>
            <a:lstStyle>
              <a:lvl1pPr>
                <a:spcBef>
                  <a:spcPct val="20000"/>
                </a:spcBef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21" name="Rectangle 21">
              <a:extLst>
                <a:ext uri="{FF2B5EF4-FFF2-40B4-BE49-F238E27FC236}">
                  <a16:creationId xmlns:a16="http://schemas.microsoft.com/office/drawing/2014/main" id="{81680A28-57D7-1A8A-3536-71DC82D963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8" y="1056"/>
              <a:ext cx="288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/>
            <a:lstStyle>
              <a:lvl1pPr>
                <a:spcBef>
                  <a:spcPct val="20000"/>
                </a:spcBef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22" name="Rectangle 22">
              <a:extLst>
                <a:ext uri="{FF2B5EF4-FFF2-40B4-BE49-F238E27FC236}">
                  <a16:creationId xmlns:a16="http://schemas.microsoft.com/office/drawing/2014/main" id="{40E4DE8D-139C-6042-9CEB-5712666C21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8" y="912"/>
              <a:ext cx="288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/>
            <a:lstStyle>
              <a:lvl1pPr>
                <a:spcBef>
                  <a:spcPct val="20000"/>
                </a:spcBef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23" name="Rectangle 23">
              <a:extLst>
                <a:ext uri="{FF2B5EF4-FFF2-40B4-BE49-F238E27FC236}">
                  <a16:creationId xmlns:a16="http://schemas.microsoft.com/office/drawing/2014/main" id="{94D645FB-6ADF-B900-A094-F0C24E44DC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8" y="768"/>
              <a:ext cx="288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/>
            <a:lstStyle>
              <a:lvl1pPr>
                <a:spcBef>
                  <a:spcPct val="20000"/>
                </a:spcBef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24" name="Rectangle 24">
              <a:extLst>
                <a:ext uri="{FF2B5EF4-FFF2-40B4-BE49-F238E27FC236}">
                  <a16:creationId xmlns:a16="http://schemas.microsoft.com/office/drawing/2014/main" id="{894E88BD-6578-24A8-3F84-8A90DBA85F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8" y="624"/>
              <a:ext cx="288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/>
            <a:lstStyle>
              <a:lvl1pPr>
                <a:spcBef>
                  <a:spcPct val="20000"/>
                </a:spcBef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25" name="Rectangle 25">
              <a:extLst>
                <a:ext uri="{FF2B5EF4-FFF2-40B4-BE49-F238E27FC236}">
                  <a16:creationId xmlns:a16="http://schemas.microsoft.com/office/drawing/2014/main" id="{A32B7287-DE6E-A9D4-1D90-D5D09580E1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8" y="480"/>
              <a:ext cx="288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/>
            <a:lstStyle>
              <a:lvl1pPr>
                <a:spcBef>
                  <a:spcPct val="20000"/>
                </a:spcBef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grpSp>
          <p:nvGrpSpPr>
            <p:cNvPr id="26" name="Group 26">
              <a:extLst>
                <a:ext uri="{FF2B5EF4-FFF2-40B4-BE49-F238E27FC236}">
                  <a16:creationId xmlns:a16="http://schemas.microsoft.com/office/drawing/2014/main" id="{824B0974-EC40-B9FC-BBC0-AD81C1DAC997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4200" y="1176"/>
              <a:ext cx="336" cy="1248"/>
              <a:chOff x="4032" y="576"/>
              <a:chExt cx="288" cy="1248"/>
            </a:xfrm>
          </p:grpSpPr>
          <p:sp>
            <p:nvSpPr>
              <p:cNvPr id="43" name="Rectangle 27">
                <a:extLst>
                  <a:ext uri="{FF2B5EF4-FFF2-40B4-BE49-F238E27FC236}">
                    <a16:creationId xmlns:a16="http://schemas.microsoft.com/office/drawing/2014/main" id="{EABA2D4E-6535-4C55-5B83-415B187234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32" y="1728"/>
                <a:ext cx="288" cy="96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 anchor="ctr"/>
              <a:lstStyle>
                <a:lvl1pPr>
                  <a:spcBef>
                    <a:spcPct val="20000"/>
                  </a:spcBef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zh-TW" altLang="en-US">
                  <a:latin typeface="Times New Roman" panose="02020603050405020304" pitchFamily="18" charset="0"/>
                  <a:ea typeface="新細明體" panose="02020500000000000000" pitchFamily="18" charset="-120"/>
                </a:endParaRPr>
              </a:p>
            </p:txBody>
          </p:sp>
          <p:sp>
            <p:nvSpPr>
              <p:cNvPr id="44" name="Rectangle 28">
                <a:extLst>
                  <a:ext uri="{FF2B5EF4-FFF2-40B4-BE49-F238E27FC236}">
                    <a16:creationId xmlns:a16="http://schemas.microsoft.com/office/drawing/2014/main" id="{A3EE4A02-028C-7065-3930-F15232F7BA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32" y="1584"/>
                <a:ext cx="288" cy="96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 anchor="ctr"/>
              <a:lstStyle>
                <a:lvl1pPr>
                  <a:spcBef>
                    <a:spcPct val="20000"/>
                  </a:spcBef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zh-TW" altLang="en-US">
                  <a:latin typeface="Times New Roman" panose="02020603050405020304" pitchFamily="18" charset="0"/>
                  <a:ea typeface="新細明體" panose="02020500000000000000" pitchFamily="18" charset="-120"/>
                </a:endParaRPr>
              </a:p>
            </p:txBody>
          </p:sp>
          <p:sp>
            <p:nvSpPr>
              <p:cNvPr id="45" name="Rectangle 29">
                <a:extLst>
                  <a:ext uri="{FF2B5EF4-FFF2-40B4-BE49-F238E27FC236}">
                    <a16:creationId xmlns:a16="http://schemas.microsoft.com/office/drawing/2014/main" id="{E7045EFF-5DF4-E987-8BEA-85B08D0202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32" y="1440"/>
                <a:ext cx="288" cy="96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 anchor="ctr"/>
              <a:lstStyle>
                <a:lvl1pPr>
                  <a:spcBef>
                    <a:spcPct val="20000"/>
                  </a:spcBef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zh-TW" altLang="en-US">
                  <a:latin typeface="Times New Roman" panose="02020603050405020304" pitchFamily="18" charset="0"/>
                  <a:ea typeface="新細明體" panose="02020500000000000000" pitchFamily="18" charset="-120"/>
                </a:endParaRPr>
              </a:p>
            </p:txBody>
          </p:sp>
          <p:sp>
            <p:nvSpPr>
              <p:cNvPr id="46" name="Rectangle 30">
                <a:extLst>
                  <a:ext uri="{FF2B5EF4-FFF2-40B4-BE49-F238E27FC236}">
                    <a16:creationId xmlns:a16="http://schemas.microsoft.com/office/drawing/2014/main" id="{9F61BE57-5F85-558D-3902-C358B0B286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32" y="1296"/>
                <a:ext cx="288" cy="96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 anchor="ctr"/>
              <a:lstStyle>
                <a:lvl1pPr>
                  <a:spcBef>
                    <a:spcPct val="20000"/>
                  </a:spcBef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zh-TW" altLang="en-US">
                  <a:latin typeface="Times New Roman" panose="02020603050405020304" pitchFamily="18" charset="0"/>
                  <a:ea typeface="新細明體" panose="02020500000000000000" pitchFamily="18" charset="-120"/>
                </a:endParaRPr>
              </a:p>
            </p:txBody>
          </p:sp>
          <p:sp>
            <p:nvSpPr>
              <p:cNvPr id="47" name="Rectangle 31">
                <a:extLst>
                  <a:ext uri="{FF2B5EF4-FFF2-40B4-BE49-F238E27FC236}">
                    <a16:creationId xmlns:a16="http://schemas.microsoft.com/office/drawing/2014/main" id="{BA4F444D-7A97-69C5-9224-3A0DB32C2B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32" y="1152"/>
                <a:ext cx="288" cy="96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 anchor="ctr"/>
              <a:lstStyle>
                <a:lvl1pPr>
                  <a:spcBef>
                    <a:spcPct val="20000"/>
                  </a:spcBef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zh-TW" altLang="en-US">
                  <a:latin typeface="Times New Roman" panose="02020603050405020304" pitchFamily="18" charset="0"/>
                  <a:ea typeface="新細明體" panose="02020500000000000000" pitchFamily="18" charset="-120"/>
                </a:endParaRPr>
              </a:p>
            </p:txBody>
          </p:sp>
          <p:sp>
            <p:nvSpPr>
              <p:cNvPr id="48" name="Rectangle 32">
                <a:extLst>
                  <a:ext uri="{FF2B5EF4-FFF2-40B4-BE49-F238E27FC236}">
                    <a16:creationId xmlns:a16="http://schemas.microsoft.com/office/drawing/2014/main" id="{1B089B09-1201-6E9A-16CE-B6E3BBEB25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32" y="1008"/>
                <a:ext cx="288" cy="96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 anchor="ctr"/>
              <a:lstStyle>
                <a:lvl1pPr>
                  <a:spcBef>
                    <a:spcPct val="20000"/>
                  </a:spcBef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zh-TW" altLang="en-US">
                  <a:latin typeface="Times New Roman" panose="02020603050405020304" pitchFamily="18" charset="0"/>
                  <a:ea typeface="新細明體" panose="02020500000000000000" pitchFamily="18" charset="-120"/>
                </a:endParaRPr>
              </a:p>
            </p:txBody>
          </p:sp>
          <p:sp>
            <p:nvSpPr>
              <p:cNvPr id="49" name="Rectangle 33">
                <a:extLst>
                  <a:ext uri="{FF2B5EF4-FFF2-40B4-BE49-F238E27FC236}">
                    <a16:creationId xmlns:a16="http://schemas.microsoft.com/office/drawing/2014/main" id="{B38A4444-1243-FA09-2689-AC09210A80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32" y="864"/>
                <a:ext cx="288" cy="96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 anchor="ctr"/>
              <a:lstStyle>
                <a:lvl1pPr>
                  <a:spcBef>
                    <a:spcPct val="20000"/>
                  </a:spcBef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zh-TW" altLang="en-US">
                  <a:latin typeface="Times New Roman" panose="02020603050405020304" pitchFamily="18" charset="0"/>
                  <a:ea typeface="新細明體" panose="02020500000000000000" pitchFamily="18" charset="-120"/>
                </a:endParaRPr>
              </a:p>
            </p:txBody>
          </p:sp>
          <p:sp>
            <p:nvSpPr>
              <p:cNvPr id="50" name="Rectangle 34">
                <a:extLst>
                  <a:ext uri="{FF2B5EF4-FFF2-40B4-BE49-F238E27FC236}">
                    <a16:creationId xmlns:a16="http://schemas.microsoft.com/office/drawing/2014/main" id="{1CD5D710-4D69-955A-0FEB-7263A1E783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32" y="720"/>
                <a:ext cx="288" cy="96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 anchor="ctr"/>
              <a:lstStyle>
                <a:lvl1pPr>
                  <a:spcBef>
                    <a:spcPct val="20000"/>
                  </a:spcBef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zh-TW" altLang="en-US">
                  <a:latin typeface="Times New Roman" panose="02020603050405020304" pitchFamily="18" charset="0"/>
                  <a:ea typeface="新細明體" panose="02020500000000000000" pitchFamily="18" charset="-120"/>
                </a:endParaRPr>
              </a:p>
            </p:txBody>
          </p:sp>
          <p:sp>
            <p:nvSpPr>
              <p:cNvPr id="51" name="Rectangle 35">
                <a:extLst>
                  <a:ext uri="{FF2B5EF4-FFF2-40B4-BE49-F238E27FC236}">
                    <a16:creationId xmlns:a16="http://schemas.microsoft.com/office/drawing/2014/main" id="{3BEE27DC-ECFB-1923-85F3-C024BD738F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32" y="576"/>
                <a:ext cx="288" cy="96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 anchor="ctr"/>
              <a:lstStyle>
                <a:lvl1pPr>
                  <a:spcBef>
                    <a:spcPct val="20000"/>
                  </a:spcBef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zh-TW" altLang="en-US">
                  <a:latin typeface="Times New Roman" panose="02020603050405020304" pitchFamily="18" charset="0"/>
                  <a:ea typeface="新細明體" panose="02020500000000000000" pitchFamily="18" charset="-120"/>
                </a:endParaRPr>
              </a:p>
            </p:txBody>
          </p:sp>
        </p:grpSp>
        <p:grpSp>
          <p:nvGrpSpPr>
            <p:cNvPr id="27" name="Group 36">
              <a:extLst>
                <a:ext uri="{FF2B5EF4-FFF2-40B4-BE49-F238E27FC236}">
                  <a16:creationId xmlns:a16="http://schemas.microsoft.com/office/drawing/2014/main" id="{1BB723A4-D14A-26B1-E219-62F9550D175A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4224" y="-336"/>
              <a:ext cx="288" cy="1248"/>
              <a:chOff x="4032" y="576"/>
              <a:chExt cx="288" cy="1248"/>
            </a:xfrm>
          </p:grpSpPr>
          <p:sp>
            <p:nvSpPr>
              <p:cNvPr id="34" name="Rectangle 37">
                <a:extLst>
                  <a:ext uri="{FF2B5EF4-FFF2-40B4-BE49-F238E27FC236}">
                    <a16:creationId xmlns:a16="http://schemas.microsoft.com/office/drawing/2014/main" id="{CFD26ABC-2461-4C47-270F-68F0B704AF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32" y="1728"/>
                <a:ext cx="288" cy="96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 anchor="ctr"/>
              <a:lstStyle>
                <a:lvl1pPr>
                  <a:spcBef>
                    <a:spcPct val="20000"/>
                  </a:spcBef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zh-TW" altLang="en-US">
                  <a:latin typeface="Times New Roman" panose="02020603050405020304" pitchFamily="18" charset="0"/>
                  <a:ea typeface="新細明體" panose="02020500000000000000" pitchFamily="18" charset="-120"/>
                </a:endParaRPr>
              </a:p>
            </p:txBody>
          </p:sp>
          <p:sp>
            <p:nvSpPr>
              <p:cNvPr id="35" name="Rectangle 38">
                <a:extLst>
                  <a:ext uri="{FF2B5EF4-FFF2-40B4-BE49-F238E27FC236}">
                    <a16:creationId xmlns:a16="http://schemas.microsoft.com/office/drawing/2014/main" id="{46DB2EB3-2251-1A15-A8BD-095D42F6C1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32" y="1584"/>
                <a:ext cx="288" cy="96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 anchor="ctr"/>
              <a:lstStyle>
                <a:lvl1pPr>
                  <a:spcBef>
                    <a:spcPct val="20000"/>
                  </a:spcBef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zh-TW" altLang="en-US">
                  <a:latin typeface="Times New Roman" panose="02020603050405020304" pitchFamily="18" charset="0"/>
                  <a:ea typeface="新細明體" panose="02020500000000000000" pitchFamily="18" charset="-120"/>
                </a:endParaRPr>
              </a:p>
            </p:txBody>
          </p:sp>
          <p:sp>
            <p:nvSpPr>
              <p:cNvPr id="36" name="Rectangle 39">
                <a:extLst>
                  <a:ext uri="{FF2B5EF4-FFF2-40B4-BE49-F238E27FC236}">
                    <a16:creationId xmlns:a16="http://schemas.microsoft.com/office/drawing/2014/main" id="{B4CFB51A-4702-341A-DA45-15EB0335DA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32" y="1440"/>
                <a:ext cx="288" cy="96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 anchor="ctr"/>
              <a:lstStyle>
                <a:lvl1pPr>
                  <a:spcBef>
                    <a:spcPct val="20000"/>
                  </a:spcBef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zh-TW" altLang="en-US">
                  <a:latin typeface="Times New Roman" panose="02020603050405020304" pitchFamily="18" charset="0"/>
                  <a:ea typeface="新細明體" panose="02020500000000000000" pitchFamily="18" charset="-120"/>
                </a:endParaRPr>
              </a:p>
            </p:txBody>
          </p:sp>
          <p:sp>
            <p:nvSpPr>
              <p:cNvPr id="37" name="Rectangle 40">
                <a:extLst>
                  <a:ext uri="{FF2B5EF4-FFF2-40B4-BE49-F238E27FC236}">
                    <a16:creationId xmlns:a16="http://schemas.microsoft.com/office/drawing/2014/main" id="{D84EE8E4-7FA3-D361-55A1-533241A81B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32" y="1296"/>
                <a:ext cx="288" cy="96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 anchor="ctr"/>
              <a:lstStyle>
                <a:lvl1pPr>
                  <a:spcBef>
                    <a:spcPct val="20000"/>
                  </a:spcBef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zh-TW" altLang="en-US">
                  <a:latin typeface="Times New Roman" panose="02020603050405020304" pitchFamily="18" charset="0"/>
                  <a:ea typeface="新細明體" panose="02020500000000000000" pitchFamily="18" charset="-120"/>
                </a:endParaRPr>
              </a:p>
            </p:txBody>
          </p:sp>
          <p:sp>
            <p:nvSpPr>
              <p:cNvPr id="38" name="Rectangle 41">
                <a:extLst>
                  <a:ext uri="{FF2B5EF4-FFF2-40B4-BE49-F238E27FC236}">
                    <a16:creationId xmlns:a16="http://schemas.microsoft.com/office/drawing/2014/main" id="{2FFB100D-8240-C6C8-A671-8F47D946A9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32" y="1152"/>
                <a:ext cx="288" cy="96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 anchor="ctr"/>
              <a:lstStyle>
                <a:lvl1pPr>
                  <a:spcBef>
                    <a:spcPct val="20000"/>
                  </a:spcBef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zh-TW" altLang="en-US">
                  <a:latin typeface="Times New Roman" panose="02020603050405020304" pitchFamily="18" charset="0"/>
                  <a:ea typeface="新細明體" panose="02020500000000000000" pitchFamily="18" charset="-120"/>
                </a:endParaRPr>
              </a:p>
            </p:txBody>
          </p:sp>
          <p:sp>
            <p:nvSpPr>
              <p:cNvPr id="39" name="Rectangle 42">
                <a:extLst>
                  <a:ext uri="{FF2B5EF4-FFF2-40B4-BE49-F238E27FC236}">
                    <a16:creationId xmlns:a16="http://schemas.microsoft.com/office/drawing/2014/main" id="{86716FA6-1BC2-6E4B-605D-AFF330FF67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32" y="1008"/>
                <a:ext cx="288" cy="96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 anchor="ctr"/>
              <a:lstStyle>
                <a:lvl1pPr>
                  <a:spcBef>
                    <a:spcPct val="20000"/>
                  </a:spcBef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zh-TW" altLang="en-US">
                  <a:latin typeface="Times New Roman" panose="02020603050405020304" pitchFamily="18" charset="0"/>
                  <a:ea typeface="新細明體" panose="02020500000000000000" pitchFamily="18" charset="-120"/>
                </a:endParaRPr>
              </a:p>
            </p:txBody>
          </p:sp>
          <p:sp>
            <p:nvSpPr>
              <p:cNvPr id="40" name="Rectangle 43">
                <a:extLst>
                  <a:ext uri="{FF2B5EF4-FFF2-40B4-BE49-F238E27FC236}">
                    <a16:creationId xmlns:a16="http://schemas.microsoft.com/office/drawing/2014/main" id="{24AAE716-2231-5901-0653-07EFBB9276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32" y="864"/>
                <a:ext cx="288" cy="96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 anchor="ctr"/>
              <a:lstStyle>
                <a:lvl1pPr>
                  <a:spcBef>
                    <a:spcPct val="20000"/>
                  </a:spcBef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zh-TW" altLang="en-US">
                  <a:latin typeface="Times New Roman" panose="02020603050405020304" pitchFamily="18" charset="0"/>
                  <a:ea typeface="新細明體" panose="02020500000000000000" pitchFamily="18" charset="-120"/>
                </a:endParaRPr>
              </a:p>
            </p:txBody>
          </p:sp>
          <p:sp>
            <p:nvSpPr>
              <p:cNvPr id="41" name="Rectangle 44">
                <a:extLst>
                  <a:ext uri="{FF2B5EF4-FFF2-40B4-BE49-F238E27FC236}">
                    <a16:creationId xmlns:a16="http://schemas.microsoft.com/office/drawing/2014/main" id="{F258561B-CA69-C973-D5F5-547E7F4A13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32" y="720"/>
                <a:ext cx="288" cy="96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 anchor="ctr"/>
              <a:lstStyle>
                <a:lvl1pPr>
                  <a:spcBef>
                    <a:spcPct val="20000"/>
                  </a:spcBef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zh-TW" altLang="en-US">
                  <a:latin typeface="Times New Roman" panose="02020603050405020304" pitchFamily="18" charset="0"/>
                  <a:ea typeface="新細明體" panose="02020500000000000000" pitchFamily="18" charset="-120"/>
                </a:endParaRPr>
              </a:p>
            </p:txBody>
          </p:sp>
          <p:sp>
            <p:nvSpPr>
              <p:cNvPr id="42" name="Rectangle 45">
                <a:extLst>
                  <a:ext uri="{FF2B5EF4-FFF2-40B4-BE49-F238E27FC236}">
                    <a16:creationId xmlns:a16="http://schemas.microsoft.com/office/drawing/2014/main" id="{D1CBB223-C2D4-4C7B-8F90-934F638283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32" y="576"/>
                <a:ext cx="288" cy="96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 anchor="ctr"/>
              <a:lstStyle>
                <a:lvl1pPr>
                  <a:spcBef>
                    <a:spcPct val="20000"/>
                  </a:spcBef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zh-TW" altLang="en-US">
                  <a:latin typeface="Times New Roman" panose="02020603050405020304" pitchFamily="18" charset="0"/>
                  <a:ea typeface="新細明體" panose="02020500000000000000" pitchFamily="18" charset="-120"/>
                </a:endParaRPr>
              </a:p>
            </p:txBody>
          </p:sp>
        </p:grpSp>
        <p:sp>
          <p:nvSpPr>
            <p:cNvPr id="28" name="Rectangle 46">
              <a:extLst>
                <a:ext uri="{FF2B5EF4-FFF2-40B4-BE49-F238E27FC236}">
                  <a16:creationId xmlns:a16="http://schemas.microsoft.com/office/drawing/2014/main" id="{8254F37B-141B-32F3-AAF7-269F247E70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8" y="336"/>
              <a:ext cx="288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/>
            <a:lstStyle>
              <a:lvl1pPr>
                <a:spcBef>
                  <a:spcPct val="20000"/>
                </a:spcBef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29" name="Rectangle 47">
              <a:extLst>
                <a:ext uri="{FF2B5EF4-FFF2-40B4-BE49-F238E27FC236}">
                  <a16:creationId xmlns:a16="http://schemas.microsoft.com/office/drawing/2014/main" id="{7C8ABFEA-E0B2-4F83-193B-A22D8C895D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8" y="192"/>
              <a:ext cx="288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/>
            <a:lstStyle>
              <a:lvl1pPr>
                <a:spcBef>
                  <a:spcPct val="20000"/>
                </a:spcBef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30" name="Rectangle 48">
              <a:extLst>
                <a:ext uri="{FF2B5EF4-FFF2-40B4-BE49-F238E27FC236}">
                  <a16:creationId xmlns:a16="http://schemas.microsoft.com/office/drawing/2014/main" id="{0DE1605A-42DF-85A3-A763-229CDC43AC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8" y="1776"/>
              <a:ext cx="288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/>
            <a:lstStyle>
              <a:lvl1pPr>
                <a:spcBef>
                  <a:spcPct val="20000"/>
                </a:spcBef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31" name="Rectangle 49">
              <a:extLst>
                <a:ext uri="{FF2B5EF4-FFF2-40B4-BE49-F238E27FC236}">
                  <a16:creationId xmlns:a16="http://schemas.microsoft.com/office/drawing/2014/main" id="{A6E6B7A4-BD96-7AA2-E556-CC39CF7487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12" y="1776"/>
              <a:ext cx="288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/>
            <a:lstStyle>
              <a:lvl1pPr>
                <a:spcBef>
                  <a:spcPct val="20000"/>
                </a:spcBef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32" name="Rectangle 50">
              <a:extLst>
                <a:ext uri="{FF2B5EF4-FFF2-40B4-BE49-F238E27FC236}">
                  <a16:creationId xmlns:a16="http://schemas.microsoft.com/office/drawing/2014/main" id="{44ED3C2F-415B-B50C-B0B3-BAC0B9BF79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12" y="336"/>
              <a:ext cx="288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/>
            <a:lstStyle>
              <a:lvl1pPr>
                <a:spcBef>
                  <a:spcPct val="20000"/>
                </a:spcBef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33" name="Rectangle 51">
              <a:extLst>
                <a:ext uri="{FF2B5EF4-FFF2-40B4-BE49-F238E27FC236}">
                  <a16:creationId xmlns:a16="http://schemas.microsoft.com/office/drawing/2014/main" id="{66481900-E763-BFBC-D73D-0F2F704E3D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12" y="192"/>
              <a:ext cx="288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/>
            <a:lstStyle>
              <a:lvl1pPr>
                <a:spcBef>
                  <a:spcPct val="20000"/>
                </a:spcBef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</p:grpSp>
      <p:grpSp>
        <p:nvGrpSpPr>
          <p:cNvPr id="52" name="Group 52">
            <a:extLst>
              <a:ext uri="{FF2B5EF4-FFF2-40B4-BE49-F238E27FC236}">
                <a16:creationId xmlns:a16="http://schemas.microsoft.com/office/drawing/2014/main" id="{F31F16A0-286B-0F65-59F4-BDAAA2876C04}"/>
              </a:ext>
            </a:extLst>
          </p:cNvPr>
          <p:cNvGrpSpPr>
            <a:grpSpLocks/>
          </p:cNvGrpSpPr>
          <p:nvPr/>
        </p:nvGrpSpPr>
        <p:grpSpPr bwMode="auto">
          <a:xfrm>
            <a:off x="7151156" y="2059555"/>
            <a:ext cx="4234543" cy="3840632"/>
            <a:chOff x="3312" y="2112"/>
            <a:chExt cx="2064" cy="1872"/>
          </a:xfrm>
        </p:grpSpPr>
        <p:sp>
          <p:nvSpPr>
            <p:cNvPr id="53" name="Rectangle 53">
              <a:extLst>
                <a:ext uri="{FF2B5EF4-FFF2-40B4-BE49-F238E27FC236}">
                  <a16:creationId xmlns:a16="http://schemas.microsoft.com/office/drawing/2014/main" id="{B5FE328A-16E5-5954-2E1E-BF7B6412E7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12" y="2112"/>
              <a:ext cx="2064" cy="1872"/>
            </a:xfrm>
            <a:prstGeom prst="rect">
              <a:avLst/>
            </a:prstGeom>
            <a:noFill/>
            <a:ln w="28194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grpSp>
          <p:nvGrpSpPr>
            <p:cNvPr id="54" name="Group 54">
              <a:extLst>
                <a:ext uri="{FF2B5EF4-FFF2-40B4-BE49-F238E27FC236}">
                  <a16:creationId xmlns:a16="http://schemas.microsoft.com/office/drawing/2014/main" id="{2D907746-B943-4CD7-C370-D21ED9CDEB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00" y="2352"/>
              <a:ext cx="96" cy="1344"/>
              <a:chOff x="3504" y="2352"/>
              <a:chExt cx="96" cy="1344"/>
            </a:xfrm>
          </p:grpSpPr>
          <p:sp>
            <p:nvSpPr>
              <p:cNvPr id="73" name="Rectangle 55">
                <a:extLst>
                  <a:ext uri="{FF2B5EF4-FFF2-40B4-BE49-F238E27FC236}">
                    <a16:creationId xmlns:a16="http://schemas.microsoft.com/office/drawing/2014/main" id="{26248BC7-B89C-7E40-6834-2E44FC67D8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04" y="2352"/>
                <a:ext cx="96" cy="96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 anchor="ctr"/>
              <a:lstStyle>
                <a:lvl1pPr>
                  <a:spcBef>
                    <a:spcPct val="20000"/>
                  </a:spcBef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zh-TW" altLang="en-US">
                  <a:latin typeface="Times New Roman" panose="02020603050405020304" pitchFamily="18" charset="0"/>
                  <a:ea typeface="新細明體" panose="02020500000000000000" pitchFamily="18" charset="-120"/>
                </a:endParaRPr>
              </a:p>
            </p:txBody>
          </p:sp>
          <p:sp>
            <p:nvSpPr>
              <p:cNvPr id="74" name="Rectangle 56">
                <a:extLst>
                  <a:ext uri="{FF2B5EF4-FFF2-40B4-BE49-F238E27FC236}">
                    <a16:creationId xmlns:a16="http://schemas.microsoft.com/office/drawing/2014/main" id="{F9A2D08D-788A-FF3D-EA71-64AD363F36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04" y="2688"/>
                <a:ext cx="96" cy="96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 anchor="ctr"/>
              <a:lstStyle>
                <a:lvl1pPr>
                  <a:spcBef>
                    <a:spcPct val="20000"/>
                  </a:spcBef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zh-TW" altLang="en-US">
                  <a:latin typeface="Times New Roman" panose="02020603050405020304" pitchFamily="18" charset="0"/>
                  <a:ea typeface="新細明體" panose="02020500000000000000" pitchFamily="18" charset="-120"/>
                </a:endParaRPr>
              </a:p>
            </p:txBody>
          </p:sp>
          <p:sp>
            <p:nvSpPr>
              <p:cNvPr id="75" name="Rectangle 57">
                <a:extLst>
                  <a:ext uri="{FF2B5EF4-FFF2-40B4-BE49-F238E27FC236}">
                    <a16:creationId xmlns:a16="http://schemas.microsoft.com/office/drawing/2014/main" id="{4B4A0852-7DE9-B5DC-22AB-1CF2A26F33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04" y="2976"/>
                <a:ext cx="96" cy="96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 anchor="ctr"/>
              <a:lstStyle>
                <a:lvl1pPr>
                  <a:spcBef>
                    <a:spcPct val="20000"/>
                  </a:spcBef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zh-TW" altLang="en-US">
                  <a:latin typeface="Times New Roman" panose="02020603050405020304" pitchFamily="18" charset="0"/>
                  <a:ea typeface="新細明體" panose="02020500000000000000" pitchFamily="18" charset="-120"/>
                </a:endParaRPr>
              </a:p>
            </p:txBody>
          </p:sp>
          <p:sp>
            <p:nvSpPr>
              <p:cNvPr id="76" name="Rectangle 58">
                <a:extLst>
                  <a:ext uri="{FF2B5EF4-FFF2-40B4-BE49-F238E27FC236}">
                    <a16:creationId xmlns:a16="http://schemas.microsoft.com/office/drawing/2014/main" id="{3F91FEBC-8002-0B09-7DAE-186F04A25B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04" y="3312"/>
                <a:ext cx="96" cy="96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 anchor="ctr"/>
              <a:lstStyle>
                <a:lvl1pPr>
                  <a:spcBef>
                    <a:spcPct val="20000"/>
                  </a:spcBef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zh-TW" altLang="en-US">
                  <a:latin typeface="Times New Roman" panose="02020603050405020304" pitchFamily="18" charset="0"/>
                  <a:ea typeface="新細明體" panose="02020500000000000000" pitchFamily="18" charset="-120"/>
                </a:endParaRPr>
              </a:p>
            </p:txBody>
          </p:sp>
          <p:sp>
            <p:nvSpPr>
              <p:cNvPr id="77" name="Rectangle 59">
                <a:extLst>
                  <a:ext uri="{FF2B5EF4-FFF2-40B4-BE49-F238E27FC236}">
                    <a16:creationId xmlns:a16="http://schemas.microsoft.com/office/drawing/2014/main" id="{88F58547-4A4C-2A8D-E4EA-99B539DF72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04" y="3600"/>
                <a:ext cx="96" cy="96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 anchor="ctr"/>
              <a:lstStyle>
                <a:lvl1pPr>
                  <a:spcBef>
                    <a:spcPct val="20000"/>
                  </a:spcBef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zh-TW" altLang="en-US">
                  <a:latin typeface="Times New Roman" panose="02020603050405020304" pitchFamily="18" charset="0"/>
                  <a:ea typeface="新細明體" panose="02020500000000000000" pitchFamily="18" charset="-120"/>
                </a:endParaRPr>
              </a:p>
            </p:txBody>
          </p:sp>
        </p:grpSp>
        <p:grpSp>
          <p:nvGrpSpPr>
            <p:cNvPr id="55" name="Group 60">
              <a:extLst>
                <a:ext uri="{FF2B5EF4-FFF2-40B4-BE49-F238E27FC236}">
                  <a16:creationId xmlns:a16="http://schemas.microsoft.com/office/drawing/2014/main" id="{EC270750-CBDB-E7CE-58CF-0758ADEE56B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80" y="2352"/>
              <a:ext cx="96" cy="1344"/>
              <a:chOff x="3504" y="2352"/>
              <a:chExt cx="96" cy="1344"/>
            </a:xfrm>
          </p:grpSpPr>
          <p:sp>
            <p:nvSpPr>
              <p:cNvPr id="68" name="Rectangle 61">
                <a:extLst>
                  <a:ext uri="{FF2B5EF4-FFF2-40B4-BE49-F238E27FC236}">
                    <a16:creationId xmlns:a16="http://schemas.microsoft.com/office/drawing/2014/main" id="{61CF91B9-7488-5A51-A495-CD48A5C0FE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04" y="2352"/>
                <a:ext cx="96" cy="96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 anchor="ctr"/>
              <a:lstStyle>
                <a:lvl1pPr>
                  <a:spcBef>
                    <a:spcPct val="20000"/>
                  </a:spcBef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zh-TW" altLang="en-US">
                  <a:latin typeface="Times New Roman" panose="02020603050405020304" pitchFamily="18" charset="0"/>
                  <a:ea typeface="新細明體" panose="02020500000000000000" pitchFamily="18" charset="-120"/>
                </a:endParaRPr>
              </a:p>
            </p:txBody>
          </p:sp>
          <p:sp>
            <p:nvSpPr>
              <p:cNvPr id="69" name="Rectangle 62">
                <a:extLst>
                  <a:ext uri="{FF2B5EF4-FFF2-40B4-BE49-F238E27FC236}">
                    <a16:creationId xmlns:a16="http://schemas.microsoft.com/office/drawing/2014/main" id="{417E26CE-E0B7-0C3A-BEF9-381D6BECCD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04" y="2688"/>
                <a:ext cx="96" cy="96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 anchor="ctr"/>
              <a:lstStyle>
                <a:lvl1pPr>
                  <a:spcBef>
                    <a:spcPct val="20000"/>
                  </a:spcBef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zh-TW" altLang="en-US">
                  <a:latin typeface="Times New Roman" panose="02020603050405020304" pitchFamily="18" charset="0"/>
                  <a:ea typeface="新細明體" panose="02020500000000000000" pitchFamily="18" charset="-120"/>
                </a:endParaRPr>
              </a:p>
            </p:txBody>
          </p:sp>
          <p:sp>
            <p:nvSpPr>
              <p:cNvPr id="70" name="Rectangle 63">
                <a:extLst>
                  <a:ext uri="{FF2B5EF4-FFF2-40B4-BE49-F238E27FC236}">
                    <a16:creationId xmlns:a16="http://schemas.microsoft.com/office/drawing/2014/main" id="{116297A2-8DDB-7523-EBBF-08F75DCF03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04" y="2976"/>
                <a:ext cx="96" cy="96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 anchor="ctr"/>
              <a:lstStyle>
                <a:lvl1pPr>
                  <a:spcBef>
                    <a:spcPct val="20000"/>
                  </a:spcBef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zh-TW" altLang="en-US">
                  <a:latin typeface="Times New Roman" panose="02020603050405020304" pitchFamily="18" charset="0"/>
                  <a:ea typeface="新細明體" panose="02020500000000000000" pitchFamily="18" charset="-120"/>
                </a:endParaRPr>
              </a:p>
            </p:txBody>
          </p:sp>
          <p:sp>
            <p:nvSpPr>
              <p:cNvPr id="71" name="Rectangle 64">
                <a:extLst>
                  <a:ext uri="{FF2B5EF4-FFF2-40B4-BE49-F238E27FC236}">
                    <a16:creationId xmlns:a16="http://schemas.microsoft.com/office/drawing/2014/main" id="{0EBFD20B-2ED3-DBCB-F295-D213971CD3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04" y="3312"/>
                <a:ext cx="96" cy="96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 anchor="ctr"/>
              <a:lstStyle>
                <a:lvl1pPr>
                  <a:spcBef>
                    <a:spcPct val="20000"/>
                  </a:spcBef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zh-TW" altLang="en-US">
                  <a:latin typeface="Times New Roman" panose="02020603050405020304" pitchFamily="18" charset="0"/>
                  <a:ea typeface="新細明體" panose="02020500000000000000" pitchFamily="18" charset="-120"/>
                </a:endParaRPr>
              </a:p>
            </p:txBody>
          </p:sp>
          <p:sp>
            <p:nvSpPr>
              <p:cNvPr id="72" name="Rectangle 65">
                <a:extLst>
                  <a:ext uri="{FF2B5EF4-FFF2-40B4-BE49-F238E27FC236}">
                    <a16:creationId xmlns:a16="http://schemas.microsoft.com/office/drawing/2014/main" id="{15D7E70F-76DA-DA63-3EDB-C024052390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04" y="3600"/>
                <a:ext cx="96" cy="96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 anchor="ctr"/>
              <a:lstStyle>
                <a:lvl1pPr>
                  <a:spcBef>
                    <a:spcPct val="20000"/>
                  </a:spcBef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zh-TW" altLang="en-US">
                  <a:latin typeface="Times New Roman" panose="02020603050405020304" pitchFamily="18" charset="0"/>
                  <a:ea typeface="新細明體" panose="02020500000000000000" pitchFamily="18" charset="-120"/>
                </a:endParaRPr>
              </a:p>
            </p:txBody>
          </p:sp>
        </p:grpSp>
        <p:grpSp>
          <p:nvGrpSpPr>
            <p:cNvPr id="56" name="Group 66">
              <a:extLst>
                <a:ext uri="{FF2B5EF4-FFF2-40B4-BE49-F238E27FC236}">
                  <a16:creationId xmlns:a16="http://schemas.microsoft.com/office/drawing/2014/main" id="{736A6742-55F5-39FF-3A90-A437B05985B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64" y="2352"/>
              <a:ext cx="96" cy="1344"/>
              <a:chOff x="3504" y="2352"/>
              <a:chExt cx="96" cy="1344"/>
            </a:xfrm>
          </p:grpSpPr>
          <p:sp>
            <p:nvSpPr>
              <p:cNvPr id="63" name="Rectangle 67">
                <a:extLst>
                  <a:ext uri="{FF2B5EF4-FFF2-40B4-BE49-F238E27FC236}">
                    <a16:creationId xmlns:a16="http://schemas.microsoft.com/office/drawing/2014/main" id="{7721957D-5FD2-B1C3-70EE-BDF4A74CDA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04" y="2352"/>
                <a:ext cx="96" cy="96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 anchor="ctr"/>
              <a:lstStyle>
                <a:lvl1pPr>
                  <a:spcBef>
                    <a:spcPct val="20000"/>
                  </a:spcBef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zh-TW" altLang="en-US">
                  <a:latin typeface="Times New Roman" panose="02020603050405020304" pitchFamily="18" charset="0"/>
                  <a:ea typeface="新細明體" panose="02020500000000000000" pitchFamily="18" charset="-120"/>
                </a:endParaRPr>
              </a:p>
            </p:txBody>
          </p:sp>
          <p:sp>
            <p:nvSpPr>
              <p:cNvPr id="64" name="Rectangle 68">
                <a:extLst>
                  <a:ext uri="{FF2B5EF4-FFF2-40B4-BE49-F238E27FC236}">
                    <a16:creationId xmlns:a16="http://schemas.microsoft.com/office/drawing/2014/main" id="{9CFDEFA1-230B-A993-1F8A-5AB8F05CB1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04" y="2688"/>
                <a:ext cx="96" cy="96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 anchor="ctr"/>
              <a:lstStyle>
                <a:lvl1pPr>
                  <a:spcBef>
                    <a:spcPct val="20000"/>
                  </a:spcBef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zh-TW" altLang="en-US">
                  <a:latin typeface="Times New Roman" panose="02020603050405020304" pitchFamily="18" charset="0"/>
                  <a:ea typeface="新細明體" panose="02020500000000000000" pitchFamily="18" charset="-120"/>
                </a:endParaRPr>
              </a:p>
            </p:txBody>
          </p:sp>
          <p:sp>
            <p:nvSpPr>
              <p:cNvPr id="65" name="Rectangle 69">
                <a:extLst>
                  <a:ext uri="{FF2B5EF4-FFF2-40B4-BE49-F238E27FC236}">
                    <a16:creationId xmlns:a16="http://schemas.microsoft.com/office/drawing/2014/main" id="{E6D7B5F0-EACE-E998-22E7-4C06DEA67A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04" y="2976"/>
                <a:ext cx="96" cy="96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 anchor="ctr"/>
              <a:lstStyle>
                <a:lvl1pPr>
                  <a:spcBef>
                    <a:spcPct val="20000"/>
                  </a:spcBef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zh-TW" altLang="en-US">
                  <a:latin typeface="Times New Roman" panose="02020603050405020304" pitchFamily="18" charset="0"/>
                  <a:ea typeface="新細明體" panose="02020500000000000000" pitchFamily="18" charset="-120"/>
                </a:endParaRPr>
              </a:p>
            </p:txBody>
          </p:sp>
          <p:sp>
            <p:nvSpPr>
              <p:cNvPr id="66" name="Rectangle 70">
                <a:extLst>
                  <a:ext uri="{FF2B5EF4-FFF2-40B4-BE49-F238E27FC236}">
                    <a16:creationId xmlns:a16="http://schemas.microsoft.com/office/drawing/2014/main" id="{0923F54D-D159-0701-D1A3-AEBB1AC739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04" y="3312"/>
                <a:ext cx="96" cy="96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 anchor="ctr"/>
              <a:lstStyle>
                <a:lvl1pPr>
                  <a:spcBef>
                    <a:spcPct val="20000"/>
                  </a:spcBef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zh-TW" altLang="en-US">
                  <a:latin typeface="Times New Roman" panose="02020603050405020304" pitchFamily="18" charset="0"/>
                  <a:ea typeface="新細明體" panose="02020500000000000000" pitchFamily="18" charset="-120"/>
                </a:endParaRPr>
              </a:p>
            </p:txBody>
          </p:sp>
          <p:sp>
            <p:nvSpPr>
              <p:cNvPr id="67" name="Rectangle 71">
                <a:extLst>
                  <a:ext uri="{FF2B5EF4-FFF2-40B4-BE49-F238E27FC236}">
                    <a16:creationId xmlns:a16="http://schemas.microsoft.com/office/drawing/2014/main" id="{021E4565-5A06-94C5-1158-040B29B7D8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04" y="3600"/>
                <a:ext cx="96" cy="96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 anchor="ctr"/>
              <a:lstStyle>
                <a:lvl1pPr>
                  <a:spcBef>
                    <a:spcPct val="20000"/>
                  </a:spcBef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zh-TW" altLang="en-US">
                  <a:latin typeface="Times New Roman" panose="02020603050405020304" pitchFamily="18" charset="0"/>
                  <a:ea typeface="新細明體" panose="02020500000000000000" pitchFamily="18" charset="-120"/>
                </a:endParaRPr>
              </a:p>
            </p:txBody>
          </p:sp>
        </p:grpSp>
        <p:grpSp>
          <p:nvGrpSpPr>
            <p:cNvPr id="57" name="Group 72">
              <a:extLst>
                <a:ext uri="{FF2B5EF4-FFF2-40B4-BE49-F238E27FC236}">
                  <a16:creationId xmlns:a16="http://schemas.microsoft.com/office/drawing/2014/main" id="{F8177DAD-FE93-FC68-0C40-91F58A7FEDC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896" y="2352"/>
              <a:ext cx="96" cy="1344"/>
              <a:chOff x="3504" y="2352"/>
              <a:chExt cx="96" cy="1344"/>
            </a:xfrm>
          </p:grpSpPr>
          <p:sp>
            <p:nvSpPr>
              <p:cNvPr id="58" name="Rectangle 73">
                <a:extLst>
                  <a:ext uri="{FF2B5EF4-FFF2-40B4-BE49-F238E27FC236}">
                    <a16:creationId xmlns:a16="http://schemas.microsoft.com/office/drawing/2014/main" id="{5A4888FF-1856-D1F3-CD22-63514B7298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04" y="2352"/>
                <a:ext cx="96" cy="96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 anchor="ctr"/>
              <a:lstStyle>
                <a:lvl1pPr>
                  <a:spcBef>
                    <a:spcPct val="20000"/>
                  </a:spcBef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zh-TW" altLang="en-US">
                  <a:latin typeface="Times New Roman" panose="02020603050405020304" pitchFamily="18" charset="0"/>
                  <a:ea typeface="新細明體" panose="02020500000000000000" pitchFamily="18" charset="-120"/>
                </a:endParaRPr>
              </a:p>
            </p:txBody>
          </p:sp>
          <p:sp>
            <p:nvSpPr>
              <p:cNvPr id="59" name="Rectangle 74">
                <a:extLst>
                  <a:ext uri="{FF2B5EF4-FFF2-40B4-BE49-F238E27FC236}">
                    <a16:creationId xmlns:a16="http://schemas.microsoft.com/office/drawing/2014/main" id="{8E8D352F-2917-C13B-A285-15C247BEC4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04" y="2688"/>
                <a:ext cx="96" cy="96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 anchor="ctr"/>
              <a:lstStyle>
                <a:lvl1pPr>
                  <a:spcBef>
                    <a:spcPct val="20000"/>
                  </a:spcBef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zh-TW" altLang="en-US">
                  <a:latin typeface="Times New Roman" panose="02020603050405020304" pitchFamily="18" charset="0"/>
                  <a:ea typeface="新細明體" panose="02020500000000000000" pitchFamily="18" charset="-120"/>
                </a:endParaRPr>
              </a:p>
            </p:txBody>
          </p:sp>
          <p:sp>
            <p:nvSpPr>
              <p:cNvPr id="60" name="Rectangle 75">
                <a:extLst>
                  <a:ext uri="{FF2B5EF4-FFF2-40B4-BE49-F238E27FC236}">
                    <a16:creationId xmlns:a16="http://schemas.microsoft.com/office/drawing/2014/main" id="{7435F22B-865D-1D20-DC86-032F6C79EA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04" y="2976"/>
                <a:ext cx="96" cy="96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 anchor="ctr"/>
              <a:lstStyle>
                <a:lvl1pPr>
                  <a:spcBef>
                    <a:spcPct val="20000"/>
                  </a:spcBef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zh-TW" altLang="en-US">
                  <a:latin typeface="Times New Roman" panose="02020603050405020304" pitchFamily="18" charset="0"/>
                  <a:ea typeface="新細明體" panose="02020500000000000000" pitchFamily="18" charset="-120"/>
                </a:endParaRPr>
              </a:p>
            </p:txBody>
          </p:sp>
          <p:sp>
            <p:nvSpPr>
              <p:cNvPr id="61" name="Rectangle 76">
                <a:extLst>
                  <a:ext uri="{FF2B5EF4-FFF2-40B4-BE49-F238E27FC236}">
                    <a16:creationId xmlns:a16="http://schemas.microsoft.com/office/drawing/2014/main" id="{954A2A4A-D3AB-02E3-E315-DF9BCEA43D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04" y="3312"/>
                <a:ext cx="96" cy="96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 anchor="ctr"/>
              <a:lstStyle>
                <a:lvl1pPr>
                  <a:spcBef>
                    <a:spcPct val="20000"/>
                  </a:spcBef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zh-TW" altLang="en-US">
                  <a:latin typeface="Times New Roman" panose="02020603050405020304" pitchFamily="18" charset="0"/>
                  <a:ea typeface="新細明體" panose="02020500000000000000" pitchFamily="18" charset="-120"/>
                </a:endParaRPr>
              </a:p>
            </p:txBody>
          </p:sp>
          <p:sp>
            <p:nvSpPr>
              <p:cNvPr id="62" name="Rectangle 77">
                <a:extLst>
                  <a:ext uri="{FF2B5EF4-FFF2-40B4-BE49-F238E27FC236}">
                    <a16:creationId xmlns:a16="http://schemas.microsoft.com/office/drawing/2014/main" id="{11EAE9E3-5FAA-BD01-45B4-9725268FBA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04" y="3600"/>
                <a:ext cx="96" cy="96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 anchor="ctr"/>
              <a:lstStyle>
                <a:lvl1pPr>
                  <a:spcBef>
                    <a:spcPct val="20000"/>
                  </a:spcBef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zh-TW" altLang="en-US">
                  <a:latin typeface="Times New Roman" panose="02020603050405020304" pitchFamily="18" charset="0"/>
                  <a:ea typeface="新細明體" panose="02020500000000000000" pitchFamily="18" charset="-12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036095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73D9D-71D7-89B8-82CA-408DEE7C5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Commercial Tools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05CE472D-1D3D-102B-8D5D-6311312990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504497"/>
            <a:ext cx="5116286" cy="47706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F50808C-A838-0188-5E23-933D372709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7514" y="1478142"/>
            <a:ext cx="5116286" cy="47593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810771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lternate Process 7">
            <a:extLst>
              <a:ext uri="{FF2B5EF4-FFF2-40B4-BE49-F238E27FC236}">
                <a16:creationId xmlns:a16="http://schemas.microsoft.com/office/drawing/2014/main" id="{8F3E42C9-2AE8-F55F-CFF0-ADC074AA6746}"/>
              </a:ext>
            </a:extLst>
          </p:cNvPr>
          <p:cNvSpPr/>
          <p:nvPr/>
        </p:nvSpPr>
        <p:spPr>
          <a:xfrm>
            <a:off x="6955971" y="2111829"/>
            <a:ext cx="4583841" cy="2590800"/>
          </a:xfrm>
          <a:prstGeom prst="flowChartAlternateProcess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14EF10-3AFA-E094-F539-2A134A0A51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Placement is VERY HARD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8FBE64-2551-0DF7-BE77-58266E40F0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Even this simplified placement problem is NP-complete</a:t>
            </a:r>
          </a:p>
          <a:p>
            <a:pPr lvl="1"/>
            <a:r>
              <a:rPr lang="en-US" dirty="0"/>
              <a:t>1D placement</a:t>
            </a:r>
          </a:p>
          <a:p>
            <a:pPr lvl="1"/>
            <a:r>
              <a:rPr lang="en-US" dirty="0"/>
              <a:t>2-pin nets only</a:t>
            </a:r>
          </a:p>
          <a:p>
            <a:pPr lvl="1"/>
            <a:r>
              <a:rPr lang="en-US" dirty="0"/>
              <a:t>All modules are of the same size</a:t>
            </a:r>
          </a:p>
          <a:p>
            <a:pPr lvl="1"/>
            <a:r>
              <a:rPr lang="en-US" dirty="0"/>
              <a:t>Wirelength as the only cost function</a:t>
            </a:r>
          </a:p>
          <a:p>
            <a:r>
              <a:rPr lang="en-US" b="1" dirty="0"/>
              <a:t>Realistic placement problems are</a:t>
            </a:r>
          </a:p>
          <a:p>
            <a:pPr lvl="1"/>
            <a:r>
              <a:rPr lang="en-US" dirty="0"/>
              <a:t>2D placement</a:t>
            </a:r>
          </a:p>
          <a:p>
            <a:pPr lvl="1"/>
            <a:r>
              <a:rPr lang="en-US" dirty="0"/>
              <a:t>Multi-pin nets</a:t>
            </a:r>
          </a:p>
          <a:p>
            <a:pPr lvl="1"/>
            <a:r>
              <a:rPr lang="en-US" dirty="0"/>
              <a:t>Modules of different sizes</a:t>
            </a:r>
          </a:p>
          <a:p>
            <a:pPr lvl="1"/>
            <a:r>
              <a:rPr lang="en-US" dirty="0"/>
              <a:t>Various cost function in addition to total wirelength</a:t>
            </a:r>
          </a:p>
          <a:p>
            <a:pPr lvl="1"/>
            <a:r>
              <a:rPr lang="en-US" dirty="0"/>
              <a:t>Various constraints for different target applications</a:t>
            </a:r>
          </a:p>
        </p:txBody>
      </p:sp>
      <p:pic>
        <p:nvPicPr>
          <p:cNvPr id="4" name="Picture 4" descr="tw0000">
            <a:extLst>
              <a:ext uri="{FF2B5EF4-FFF2-40B4-BE49-F238E27FC236}">
                <a16:creationId xmlns:a16="http://schemas.microsoft.com/office/drawing/2014/main" id="{0142D305-FF11-DF29-E0A3-43BCC0DA30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3335" y="2399323"/>
            <a:ext cx="1976510" cy="1765390"/>
          </a:xfrm>
          <a:prstGeom prst="rect">
            <a:avLst/>
          </a:prstGeom>
          <a:noFill/>
          <a:ln w="19050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5" descr="tw056">
            <a:extLst>
              <a:ext uri="{FF2B5EF4-FFF2-40B4-BE49-F238E27FC236}">
                <a16:creationId xmlns:a16="http://schemas.microsoft.com/office/drawing/2014/main" id="{55CF3E1C-4132-D434-2E64-5937349DB4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0515" y="2399323"/>
            <a:ext cx="1892499" cy="1748133"/>
          </a:xfrm>
          <a:prstGeom prst="rect">
            <a:avLst/>
          </a:prstGeom>
          <a:noFill/>
          <a:ln w="19050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 Box 6">
            <a:extLst>
              <a:ext uri="{FF2B5EF4-FFF2-40B4-BE49-F238E27FC236}">
                <a16:creationId xmlns:a16="http://schemas.microsoft.com/office/drawing/2014/main" id="{1B5CB0B5-887E-91E0-2FA5-4FC3C67092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91193" y="4194173"/>
            <a:ext cx="201865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zh-TW" sz="2000" dirty="0">
                <a:ea typeface="新細明體" panose="02020500000000000000" pitchFamily="18" charset="-120"/>
              </a:rPr>
              <a:t>bad placement</a:t>
            </a:r>
          </a:p>
        </p:txBody>
      </p:sp>
      <p:sp>
        <p:nvSpPr>
          <p:cNvPr id="7" name="Text Box 7">
            <a:extLst>
              <a:ext uri="{FF2B5EF4-FFF2-40B4-BE49-F238E27FC236}">
                <a16:creationId xmlns:a16="http://schemas.microsoft.com/office/drawing/2014/main" id="{CCA34956-BE11-C2F3-75EE-CCA2A4D3A7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53715" y="4192019"/>
            <a:ext cx="2286097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zh-TW" sz="2000" dirty="0">
                <a:ea typeface="新細明體" panose="02020500000000000000" pitchFamily="18" charset="-120"/>
              </a:rPr>
              <a:t>good placement</a:t>
            </a:r>
          </a:p>
        </p:txBody>
      </p:sp>
    </p:spTree>
    <p:extLst>
      <p:ext uri="{BB962C8B-B14F-4D97-AF65-F5344CB8AC3E}">
        <p14:creationId xmlns:p14="http://schemas.microsoft.com/office/powerpoint/2010/main" val="7980223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978B2-40DD-F4E8-A218-40FF4D094A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Start with a Simple Placer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AB202B-5160-09F8-684F-FD48F22A15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Very simple model of the </a:t>
            </a:r>
            <a:r>
              <a:rPr lang="en-US" b="1" dirty="0">
                <a:solidFill>
                  <a:srgbClr val="800000"/>
                </a:solidFill>
              </a:rPr>
              <a:t>chip</a:t>
            </a:r>
          </a:p>
          <a:p>
            <a:pPr lvl="1"/>
            <a:r>
              <a:rPr lang="en-US" dirty="0"/>
              <a:t>A simple grid – like a chess board</a:t>
            </a:r>
          </a:p>
          <a:p>
            <a:pPr lvl="1"/>
            <a:r>
              <a:rPr lang="en-US" dirty="0"/>
              <a:t>Cells (gates) go in grid slots  </a:t>
            </a:r>
          </a:p>
          <a:p>
            <a:pPr lvl="1"/>
            <a:r>
              <a:rPr lang="en-US" dirty="0"/>
              <a:t>Pins (connect off-chip, fixed at edges)</a:t>
            </a:r>
          </a:p>
          <a:p>
            <a:endParaRPr lang="en-US" dirty="0"/>
          </a:p>
          <a:p>
            <a:r>
              <a:rPr lang="en-US" b="1" dirty="0"/>
              <a:t>Very simple model of </a:t>
            </a:r>
            <a:r>
              <a:rPr lang="en-US" b="1" dirty="0">
                <a:solidFill>
                  <a:srgbClr val="800000"/>
                </a:solidFill>
              </a:rPr>
              <a:t>gates</a:t>
            </a:r>
          </a:p>
          <a:p>
            <a:pPr lvl="1"/>
            <a:r>
              <a:rPr lang="en-US" dirty="0"/>
              <a:t>All gates are exactly the same size.  </a:t>
            </a:r>
          </a:p>
          <a:p>
            <a:pPr lvl="1"/>
            <a:r>
              <a:rPr lang="en-US" dirty="0"/>
              <a:t>(Unrealistic, but simplifies things)</a:t>
            </a:r>
          </a:p>
          <a:p>
            <a:pPr lvl="1"/>
            <a:r>
              <a:rPr lang="en-US" dirty="0"/>
              <a:t>Each grid slot can hold 1 gate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E032871D-9F68-4728-B794-613A8D53CD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40847" y="2264414"/>
            <a:ext cx="2522833" cy="2703035"/>
          </a:xfrm>
          <a:prstGeom prst="rect">
            <a:avLst/>
          </a:prstGeom>
          <a:noFill/>
          <a:ln w="12700">
            <a:solidFill>
              <a:srgbClr val="CF0E30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Line 7">
            <a:extLst>
              <a:ext uri="{FF2B5EF4-FFF2-40B4-BE49-F238E27FC236}">
                <a16:creationId xmlns:a16="http://schemas.microsoft.com/office/drawing/2014/main" id="{9E01B5A5-949A-6580-B9F7-2842C31E337B}"/>
              </a:ext>
            </a:extLst>
          </p:cNvPr>
          <p:cNvSpPr>
            <a:spLocks noChangeShapeType="1"/>
          </p:cNvSpPr>
          <p:nvPr/>
        </p:nvSpPr>
        <p:spPr bwMode="auto">
          <a:xfrm>
            <a:off x="8627517" y="2264414"/>
            <a:ext cx="0" cy="2721055"/>
          </a:xfrm>
          <a:prstGeom prst="line">
            <a:avLst/>
          </a:prstGeom>
          <a:noFill/>
          <a:ln w="12700">
            <a:solidFill>
              <a:srgbClr val="CF0E3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" name="Line 8">
            <a:extLst>
              <a:ext uri="{FF2B5EF4-FFF2-40B4-BE49-F238E27FC236}">
                <a16:creationId xmlns:a16="http://schemas.microsoft.com/office/drawing/2014/main" id="{01BE18CA-80FD-9BC0-2C6A-8AAEA8FB332A}"/>
              </a:ext>
            </a:extLst>
          </p:cNvPr>
          <p:cNvSpPr>
            <a:spLocks noChangeShapeType="1"/>
          </p:cNvSpPr>
          <p:nvPr/>
        </p:nvSpPr>
        <p:spPr bwMode="auto">
          <a:xfrm>
            <a:off x="7600363" y="2264414"/>
            <a:ext cx="0" cy="2721055"/>
          </a:xfrm>
          <a:prstGeom prst="line">
            <a:avLst/>
          </a:prstGeom>
          <a:noFill/>
          <a:ln w="12700">
            <a:solidFill>
              <a:srgbClr val="CF0E3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Line 9">
            <a:extLst>
              <a:ext uri="{FF2B5EF4-FFF2-40B4-BE49-F238E27FC236}">
                <a16:creationId xmlns:a16="http://schemas.microsoft.com/office/drawing/2014/main" id="{214D6871-DD32-215C-3D47-A1651369C0FF}"/>
              </a:ext>
            </a:extLst>
          </p:cNvPr>
          <p:cNvSpPr>
            <a:spLocks noChangeShapeType="1"/>
          </p:cNvSpPr>
          <p:nvPr/>
        </p:nvSpPr>
        <p:spPr bwMode="auto">
          <a:xfrm>
            <a:off x="8122950" y="2264414"/>
            <a:ext cx="0" cy="2721055"/>
          </a:xfrm>
          <a:prstGeom prst="line">
            <a:avLst/>
          </a:prstGeom>
          <a:noFill/>
          <a:ln w="12700">
            <a:solidFill>
              <a:srgbClr val="CF0E3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" name="Line 10">
            <a:extLst>
              <a:ext uri="{FF2B5EF4-FFF2-40B4-BE49-F238E27FC236}">
                <a16:creationId xmlns:a16="http://schemas.microsoft.com/office/drawing/2014/main" id="{3F62569E-4557-A0B9-5412-4947DA062633}"/>
              </a:ext>
            </a:extLst>
          </p:cNvPr>
          <p:cNvSpPr>
            <a:spLocks noChangeShapeType="1"/>
          </p:cNvSpPr>
          <p:nvPr/>
        </p:nvSpPr>
        <p:spPr bwMode="auto">
          <a:xfrm>
            <a:off x="9150104" y="2264414"/>
            <a:ext cx="0" cy="2721055"/>
          </a:xfrm>
          <a:prstGeom prst="line">
            <a:avLst/>
          </a:prstGeom>
          <a:noFill/>
          <a:ln w="12700">
            <a:solidFill>
              <a:srgbClr val="CF0E3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" name="Line 11">
            <a:extLst>
              <a:ext uri="{FF2B5EF4-FFF2-40B4-BE49-F238E27FC236}">
                <a16:creationId xmlns:a16="http://schemas.microsoft.com/office/drawing/2014/main" id="{4EFF3F8A-C077-6BCE-D1C9-356DAAD00CC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122827" y="2705910"/>
            <a:ext cx="2540853" cy="0"/>
          </a:xfrm>
          <a:prstGeom prst="line">
            <a:avLst/>
          </a:prstGeom>
          <a:noFill/>
          <a:ln w="12700">
            <a:solidFill>
              <a:srgbClr val="CF0E3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" name="Line 12">
            <a:extLst>
              <a:ext uri="{FF2B5EF4-FFF2-40B4-BE49-F238E27FC236}">
                <a16:creationId xmlns:a16="http://schemas.microsoft.com/office/drawing/2014/main" id="{DA3941E4-13FA-DC72-0872-E2C445C2305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104807" y="3156415"/>
            <a:ext cx="2540853" cy="0"/>
          </a:xfrm>
          <a:prstGeom prst="line">
            <a:avLst/>
          </a:prstGeom>
          <a:noFill/>
          <a:ln w="12700">
            <a:solidFill>
              <a:srgbClr val="CF0E3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" name="Line 13">
            <a:extLst>
              <a:ext uri="{FF2B5EF4-FFF2-40B4-BE49-F238E27FC236}">
                <a16:creationId xmlns:a16="http://schemas.microsoft.com/office/drawing/2014/main" id="{8E942D6A-FA83-610B-3800-ECEB6FDBABC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104807" y="3624942"/>
            <a:ext cx="2540853" cy="0"/>
          </a:xfrm>
          <a:prstGeom prst="line">
            <a:avLst/>
          </a:prstGeom>
          <a:noFill/>
          <a:ln w="12700">
            <a:solidFill>
              <a:srgbClr val="CF0E3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2" name="Line 14">
            <a:extLst>
              <a:ext uri="{FF2B5EF4-FFF2-40B4-BE49-F238E27FC236}">
                <a16:creationId xmlns:a16="http://schemas.microsoft.com/office/drawing/2014/main" id="{655D996A-6AAF-CCD3-4164-EF97121AA7B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140847" y="4093468"/>
            <a:ext cx="2540853" cy="0"/>
          </a:xfrm>
          <a:prstGeom prst="line">
            <a:avLst/>
          </a:prstGeom>
          <a:noFill/>
          <a:ln w="12700">
            <a:solidFill>
              <a:srgbClr val="CF0E3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3" name="Line 15">
            <a:extLst>
              <a:ext uri="{FF2B5EF4-FFF2-40B4-BE49-F238E27FC236}">
                <a16:creationId xmlns:a16="http://schemas.microsoft.com/office/drawing/2014/main" id="{07957B57-3C36-A033-61D3-C77968276E6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158868" y="4543973"/>
            <a:ext cx="2540853" cy="0"/>
          </a:xfrm>
          <a:prstGeom prst="line">
            <a:avLst/>
          </a:prstGeom>
          <a:noFill/>
          <a:ln w="12700">
            <a:solidFill>
              <a:srgbClr val="CF0E3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4" name="Freeform 16">
            <a:extLst>
              <a:ext uri="{FF2B5EF4-FFF2-40B4-BE49-F238E27FC236}">
                <a16:creationId xmlns:a16="http://schemas.microsoft.com/office/drawing/2014/main" id="{DC818406-C325-3E4D-DE8D-38C9397B4A41}"/>
              </a:ext>
            </a:extLst>
          </p:cNvPr>
          <p:cNvSpPr>
            <a:spLocks/>
          </p:cNvSpPr>
          <p:nvPr/>
        </p:nvSpPr>
        <p:spPr bwMode="auto">
          <a:xfrm>
            <a:off x="7708485" y="2832051"/>
            <a:ext cx="290577" cy="200476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88"/>
              </a:cxn>
              <a:cxn ang="0">
                <a:pos x="88" y="88"/>
              </a:cxn>
              <a:cxn ang="0">
                <a:pos x="120" y="72"/>
              </a:cxn>
              <a:cxn ang="0">
                <a:pos x="128" y="40"/>
              </a:cxn>
              <a:cxn ang="0">
                <a:pos x="120" y="16"/>
              </a:cxn>
              <a:cxn ang="0">
                <a:pos x="96" y="0"/>
              </a:cxn>
              <a:cxn ang="0">
                <a:pos x="0" y="0"/>
              </a:cxn>
            </a:cxnLst>
            <a:rect l="0" t="0" r="r" b="b"/>
            <a:pathLst>
              <a:path w="129" h="89">
                <a:moveTo>
                  <a:pt x="0" y="0"/>
                </a:moveTo>
                <a:lnTo>
                  <a:pt x="0" y="88"/>
                </a:lnTo>
                <a:lnTo>
                  <a:pt x="88" y="88"/>
                </a:lnTo>
                <a:lnTo>
                  <a:pt x="120" y="72"/>
                </a:lnTo>
                <a:lnTo>
                  <a:pt x="128" y="40"/>
                </a:lnTo>
                <a:lnTo>
                  <a:pt x="120" y="16"/>
                </a:lnTo>
                <a:lnTo>
                  <a:pt x="96" y="0"/>
                </a:lnTo>
                <a:lnTo>
                  <a:pt x="0" y="0"/>
                </a:lnTo>
              </a:path>
            </a:pathLst>
          </a:custGeom>
          <a:solidFill>
            <a:srgbClr val="081D58"/>
          </a:solidFill>
          <a:ln w="12700" cap="rnd" cmpd="sng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5" name="Rectangle 18">
            <a:extLst>
              <a:ext uri="{FF2B5EF4-FFF2-40B4-BE49-F238E27FC236}">
                <a16:creationId xmlns:a16="http://schemas.microsoft.com/office/drawing/2014/main" id="{F484B891-111B-6025-2605-1E3C60303A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29915" y="2815356"/>
            <a:ext cx="1790554" cy="7053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90488" tIns="44450" rIns="90488" bIns="44450">
            <a:prstTxWarp prst="textNoShape">
              <a:avLst/>
            </a:prstTxWarp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</a:rPr>
              <a:t>Any gate can go in any slot</a:t>
            </a:r>
          </a:p>
        </p:txBody>
      </p:sp>
      <p:sp>
        <p:nvSpPr>
          <p:cNvPr id="16" name="Freeform 36">
            <a:extLst>
              <a:ext uri="{FF2B5EF4-FFF2-40B4-BE49-F238E27FC236}">
                <a16:creationId xmlns:a16="http://schemas.microsoft.com/office/drawing/2014/main" id="{85A6990A-2631-F52B-B10D-4AC6B65D03B4}"/>
              </a:ext>
            </a:extLst>
          </p:cNvPr>
          <p:cNvSpPr>
            <a:spLocks/>
          </p:cNvSpPr>
          <p:nvPr/>
        </p:nvSpPr>
        <p:spPr bwMode="auto">
          <a:xfrm>
            <a:off x="8249092" y="3769103"/>
            <a:ext cx="290577" cy="200476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88"/>
              </a:cxn>
              <a:cxn ang="0">
                <a:pos x="88" y="88"/>
              </a:cxn>
              <a:cxn ang="0">
                <a:pos x="120" y="72"/>
              </a:cxn>
              <a:cxn ang="0">
                <a:pos x="128" y="40"/>
              </a:cxn>
              <a:cxn ang="0">
                <a:pos x="120" y="16"/>
              </a:cxn>
              <a:cxn ang="0">
                <a:pos x="96" y="0"/>
              </a:cxn>
              <a:cxn ang="0">
                <a:pos x="0" y="0"/>
              </a:cxn>
            </a:cxnLst>
            <a:rect l="0" t="0" r="r" b="b"/>
            <a:pathLst>
              <a:path w="129" h="89">
                <a:moveTo>
                  <a:pt x="0" y="0"/>
                </a:moveTo>
                <a:lnTo>
                  <a:pt x="0" y="88"/>
                </a:lnTo>
                <a:lnTo>
                  <a:pt x="88" y="88"/>
                </a:lnTo>
                <a:lnTo>
                  <a:pt x="120" y="72"/>
                </a:lnTo>
                <a:lnTo>
                  <a:pt x="128" y="40"/>
                </a:lnTo>
                <a:lnTo>
                  <a:pt x="120" y="16"/>
                </a:lnTo>
                <a:lnTo>
                  <a:pt x="96" y="0"/>
                </a:lnTo>
                <a:lnTo>
                  <a:pt x="0" y="0"/>
                </a:lnTo>
              </a:path>
            </a:pathLst>
          </a:custGeom>
          <a:solidFill>
            <a:srgbClr val="081D58"/>
          </a:solidFill>
          <a:ln w="12700" cap="rnd" cmpd="sng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7" name="Freeform 37">
            <a:extLst>
              <a:ext uri="{FF2B5EF4-FFF2-40B4-BE49-F238E27FC236}">
                <a16:creationId xmlns:a16="http://schemas.microsoft.com/office/drawing/2014/main" id="{C58A8F36-273F-7055-77DE-4E696A1456F2}"/>
              </a:ext>
            </a:extLst>
          </p:cNvPr>
          <p:cNvSpPr>
            <a:spLocks/>
          </p:cNvSpPr>
          <p:nvPr/>
        </p:nvSpPr>
        <p:spPr bwMode="auto">
          <a:xfrm>
            <a:off x="8735638" y="4219609"/>
            <a:ext cx="290577" cy="200476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88"/>
              </a:cxn>
              <a:cxn ang="0">
                <a:pos x="88" y="88"/>
              </a:cxn>
              <a:cxn ang="0">
                <a:pos x="120" y="72"/>
              </a:cxn>
              <a:cxn ang="0">
                <a:pos x="128" y="40"/>
              </a:cxn>
              <a:cxn ang="0">
                <a:pos x="120" y="16"/>
              </a:cxn>
              <a:cxn ang="0">
                <a:pos x="96" y="0"/>
              </a:cxn>
              <a:cxn ang="0">
                <a:pos x="0" y="0"/>
              </a:cxn>
            </a:cxnLst>
            <a:rect l="0" t="0" r="r" b="b"/>
            <a:pathLst>
              <a:path w="129" h="89">
                <a:moveTo>
                  <a:pt x="0" y="0"/>
                </a:moveTo>
                <a:lnTo>
                  <a:pt x="0" y="88"/>
                </a:lnTo>
                <a:lnTo>
                  <a:pt x="88" y="88"/>
                </a:lnTo>
                <a:lnTo>
                  <a:pt x="120" y="72"/>
                </a:lnTo>
                <a:lnTo>
                  <a:pt x="128" y="40"/>
                </a:lnTo>
                <a:lnTo>
                  <a:pt x="120" y="16"/>
                </a:lnTo>
                <a:lnTo>
                  <a:pt x="96" y="0"/>
                </a:lnTo>
                <a:lnTo>
                  <a:pt x="0" y="0"/>
                </a:lnTo>
              </a:path>
            </a:pathLst>
          </a:custGeom>
          <a:solidFill>
            <a:srgbClr val="081D58"/>
          </a:solidFill>
          <a:ln w="12700" cap="rnd" cmpd="sng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90D89BA-1349-46A8-F3A6-CB1FE76D0529}"/>
              </a:ext>
            </a:extLst>
          </p:cNvPr>
          <p:cNvCxnSpPr>
            <a:cxnSpLocks/>
            <a:stCxn id="15" idx="1"/>
          </p:cNvCxnSpPr>
          <p:nvPr/>
        </p:nvCxnSpPr>
        <p:spPr bwMode="auto">
          <a:xfrm flipH="1" flipV="1">
            <a:off x="8010589" y="2967732"/>
            <a:ext cx="1719326" cy="200285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0B4B8E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6107812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447836-09FB-4A5B-41AA-F47A698DC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 of a Placer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8BFD5F-8FCB-1D46-AF76-7E9A582B76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b="1" dirty="0"/>
              <a:t>Placer optimizes the ability of router to connect all the nets</a:t>
            </a:r>
          </a:p>
          <a:p>
            <a:pPr lvl="1" algn="just"/>
            <a:r>
              <a:rPr lang="en-US" dirty="0"/>
              <a:t>But routers are computationally expensive tools.  We can’t run one “inside” placer</a:t>
            </a:r>
          </a:p>
          <a:p>
            <a:pPr lvl="1" algn="just"/>
            <a:r>
              <a:rPr lang="en-US" dirty="0"/>
              <a:t>We need a simplified </a:t>
            </a:r>
            <a:r>
              <a:rPr lang="en-US" b="1" dirty="0">
                <a:solidFill>
                  <a:srgbClr val="FF0000"/>
                </a:solidFill>
              </a:rPr>
              <a:t>approximation </a:t>
            </a:r>
            <a:r>
              <a:rPr lang="en-US" b="1" dirty="0"/>
              <a:t>at this stage</a:t>
            </a:r>
            <a:endParaRPr lang="en-US" dirty="0"/>
          </a:p>
          <a:p>
            <a:pPr algn="just"/>
            <a:r>
              <a:rPr lang="en-US" b="1" dirty="0"/>
              <a:t>Every real placer minimizes </a:t>
            </a:r>
            <a:r>
              <a:rPr lang="en-US" b="1" dirty="0">
                <a:solidFill>
                  <a:srgbClr val="FF0000"/>
                </a:solidFill>
              </a:rPr>
              <a:t>expected wirelength</a:t>
            </a:r>
          </a:p>
          <a:p>
            <a:pPr lvl="1" algn="just"/>
            <a:r>
              <a:rPr lang="en-US" dirty="0"/>
              <a:t>For each wire in the design, </a:t>
            </a:r>
            <a:r>
              <a:rPr lang="en-US" b="1" dirty="0">
                <a:solidFill>
                  <a:srgbClr val="FF0000"/>
                </a:solidFill>
              </a:rPr>
              <a:t>estimate the expected length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of the routed wire</a:t>
            </a:r>
          </a:p>
          <a:p>
            <a:pPr lvl="1" algn="just"/>
            <a:r>
              <a:rPr lang="en-US" dirty="0"/>
              <a:t>Minimize this objective:  </a:t>
            </a:r>
            <a:r>
              <a:rPr lang="en-US" b="1" dirty="0"/>
              <a:t>∑</a:t>
            </a:r>
            <a:r>
              <a:rPr lang="en-US" b="1" baseline="-25000" dirty="0"/>
              <a:t>wires Wi</a:t>
            </a:r>
            <a:r>
              <a:rPr lang="en-US" b="1" dirty="0"/>
              <a:t> </a:t>
            </a:r>
            <a:r>
              <a:rPr lang="en-US" b="1" dirty="0" err="1"/>
              <a:t>EstimatedLength</a:t>
            </a:r>
            <a:r>
              <a:rPr lang="en-US" b="1" dirty="0"/>
              <a:t>(Wi)</a:t>
            </a:r>
          </a:p>
          <a:p>
            <a:pPr algn="just"/>
            <a:r>
              <a:rPr lang="en-US" b="1" dirty="0"/>
              <a:t>Placer finds gate locations to minimize this objective</a:t>
            </a:r>
          </a:p>
          <a:p>
            <a:pPr algn="just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3811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68CE53-FAA9-DF42-8AEF-6963B4F77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Physical Design Flow</a:t>
            </a:r>
          </a:p>
        </p:txBody>
      </p:sp>
      <p:pic>
        <p:nvPicPr>
          <p:cNvPr id="4" name="Picture 3" descr="eda.pdf">
            <a:extLst>
              <a:ext uri="{FF2B5EF4-FFF2-40B4-BE49-F238E27FC236}">
                <a16:creationId xmlns:a16="http://schemas.microsoft.com/office/drawing/2014/main" id="{5AEB510B-86B2-5DD9-5294-139362B690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56918"/>
            <a:ext cx="5159829" cy="4639319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4B73A9DF-AF39-3D6B-023D-8B32BF414285}"/>
              </a:ext>
            </a:extLst>
          </p:cNvPr>
          <p:cNvSpPr/>
          <p:nvPr/>
        </p:nvSpPr>
        <p:spPr>
          <a:xfrm>
            <a:off x="3418114" y="2754086"/>
            <a:ext cx="1894115" cy="674914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3E613E0C-77F7-DEF1-0681-80F37F5332A2}"/>
              </a:ext>
            </a:extLst>
          </p:cNvPr>
          <p:cNvSpPr/>
          <p:nvPr/>
        </p:nvSpPr>
        <p:spPr>
          <a:xfrm>
            <a:off x="6193971" y="1774371"/>
            <a:ext cx="5159829" cy="4114800"/>
          </a:xfrm>
          <a:prstGeom prst="wedgeRoundRectCallout">
            <a:avLst>
              <a:gd name="adj1" fmla="val -66008"/>
              <a:gd name="adj2" fmla="val -18189"/>
              <a:gd name="adj3" fmla="val 16667"/>
            </a:avLst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6" name="Picture 1028" descr="C:\WINNT\Profiles\pileggi\Desktop\qplace.gif">
            <a:extLst>
              <a:ext uri="{FF2B5EF4-FFF2-40B4-BE49-F238E27FC236}">
                <a16:creationId xmlns:a16="http://schemas.microsoft.com/office/drawing/2014/main" id="{F3D7A1CD-50B2-78D5-B14E-944EE14FDE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0834" y="1934567"/>
            <a:ext cx="4019376" cy="377669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44922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716438-944B-DC31-4017-B59B962FE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Placement Terminology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15A326-7185-5693-BD73-C2F4FA0BDF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Common term for a wire in a layout is called </a:t>
            </a:r>
            <a:r>
              <a:rPr lang="en-US" b="1" dirty="0">
                <a:solidFill>
                  <a:srgbClr val="FF0000"/>
                </a:solidFill>
              </a:rPr>
              <a:t>Net</a:t>
            </a:r>
          </a:p>
          <a:p>
            <a:pPr lvl="1"/>
            <a:r>
              <a:rPr lang="en-US" dirty="0"/>
              <a:t>The whole set of gates and wires is called netlist</a:t>
            </a:r>
          </a:p>
          <a:p>
            <a:pPr lvl="1"/>
            <a:r>
              <a:rPr lang="en-US" dirty="0"/>
              <a:t>Net categorized by how many things it connects.  </a:t>
            </a:r>
          </a:p>
          <a:p>
            <a:endParaRPr lang="en-US" dirty="0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39AD5B4C-79AF-E930-F655-B3BB2500B3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03537" y="3281119"/>
            <a:ext cx="2421946" cy="2594942"/>
          </a:xfrm>
          <a:prstGeom prst="rect">
            <a:avLst/>
          </a:prstGeom>
          <a:noFill/>
          <a:ln w="12700">
            <a:solidFill>
              <a:srgbClr val="CF0E30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Line 5">
            <a:extLst>
              <a:ext uri="{FF2B5EF4-FFF2-40B4-BE49-F238E27FC236}">
                <a16:creationId xmlns:a16="http://schemas.microsoft.com/office/drawing/2014/main" id="{C5F563A0-09C0-36DD-B1F7-82F16294631C}"/>
              </a:ext>
            </a:extLst>
          </p:cNvPr>
          <p:cNvSpPr>
            <a:spLocks noChangeShapeType="1"/>
          </p:cNvSpPr>
          <p:nvPr/>
        </p:nvSpPr>
        <p:spPr bwMode="auto">
          <a:xfrm>
            <a:off x="3530755" y="3281119"/>
            <a:ext cx="0" cy="2612242"/>
          </a:xfrm>
          <a:prstGeom prst="line">
            <a:avLst/>
          </a:prstGeom>
          <a:noFill/>
          <a:ln w="12700">
            <a:solidFill>
              <a:srgbClr val="CF0E3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" name="Line 6">
            <a:extLst>
              <a:ext uri="{FF2B5EF4-FFF2-40B4-BE49-F238E27FC236}">
                <a16:creationId xmlns:a16="http://schemas.microsoft.com/office/drawing/2014/main" id="{9946CE16-D9C3-621B-2171-0BF2706DE1BF}"/>
              </a:ext>
            </a:extLst>
          </p:cNvPr>
          <p:cNvSpPr>
            <a:spLocks noChangeShapeType="1"/>
          </p:cNvSpPr>
          <p:nvPr/>
        </p:nvSpPr>
        <p:spPr bwMode="auto">
          <a:xfrm>
            <a:off x="2544677" y="3281119"/>
            <a:ext cx="0" cy="2612242"/>
          </a:xfrm>
          <a:prstGeom prst="line">
            <a:avLst/>
          </a:prstGeom>
          <a:noFill/>
          <a:ln w="12700">
            <a:solidFill>
              <a:srgbClr val="CF0E3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Line 7">
            <a:extLst>
              <a:ext uri="{FF2B5EF4-FFF2-40B4-BE49-F238E27FC236}">
                <a16:creationId xmlns:a16="http://schemas.microsoft.com/office/drawing/2014/main" id="{85653131-EF15-FB3F-656A-5BA3AEE84627}"/>
              </a:ext>
            </a:extLst>
          </p:cNvPr>
          <p:cNvSpPr>
            <a:spLocks noChangeShapeType="1"/>
          </p:cNvSpPr>
          <p:nvPr/>
        </p:nvSpPr>
        <p:spPr bwMode="auto">
          <a:xfrm>
            <a:off x="3046366" y="3281119"/>
            <a:ext cx="0" cy="2612242"/>
          </a:xfrm>
          <a:prstGeom prst="line">
            <a:avLst/>
          </a:prstGeom>
          <a:noFill/>
          <a:ln w="12700">
            <a:solidFill>
              <a:srgbClr val="CF0E3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" name="Line 8">
            <a:extLst>
              <a:ext uri="{FF2B5EF4-FFF2-40B4-BE49-F238E27FC236}">
                <a16:creationId xmlns:a16="http://schemas.microsoft.com/office/drawing/2014/main" id="{6848B378-B737-449F-9683-C660CB61A0FB}"/>
              </a:ext>
            </a:extLst>
          </p:cNvPr>
          <p:cNvSpPr>
            <a:spLocks noChangeShapeType="1"/>
          </p:cNvSpPr>
          <p:nvPr/>
        </p:nvSpPr>
        <p:spPr bwMode="auto">
          <a:xfrm>
            <a:off x="4032444" y="3281119"/>
            <a:ext cx="0" cy="2612242"/>
          </a:xfrm>
          <a:prstGeom prst="line">
            <a:avLst/>
          </a:prstGeom>
          <a:noFill/>
          <a:ln w="12700">
            <a:solidFill>
              <a:srgbClr val="CF0E3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" name="Line 9">
            <a:extLst>
              <a:ext uri="{FF2B5EF4-FFF2-40B4-BE49-F238E27FC236}">
                <a16:creationId xmlns:a16="http://schemas.microsoft.com/office/drawing/2014/main" id="{E8A25123-FD77-E2E6-D0D1-1DA1EAD8AA3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086237" y="3704960"/>
            <a:ext cx="2439246" cy="0"/>
          </a:xfrm>
          <a:prstGeom prst="line">
            <a:avLst/>
          </a:prstGeom>
          <a:noFill/>
          <a:ln w="12700">
            <a:solidFill>
              <a:srgbClr val="CF0E3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" name="Line 10">
            <a:extLst>
              <a:ext uri="{FF2B5EF4-FFF2-40B4-BE49-F238E27FC236}">
                <a16:creationId xmlns:a16="http://schemas.microsoft.com/office/drawing/2014/main" id="{FDD8E387-DD59-4F32-BEB0-12C6EE0A568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068937" y="4137450"/>
            <a:ext cx="2439246" cy="0"/>
          </a:xfrm>
          <a:prstGeom prst="line">
            <a:avLst/>
          </a:prstGeom>
          <a:noFill/>
          <a:ln w="12700">
            <a:solidFill>
              <a:srgbClr val="CF0E3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" name="Line 11">
            <a:extLst>
              <a:ext uri="{FF2B5EF4-FFF2-40B4-BE49-F238E27FC236}">
                <a16:creationId xmlns:a16="http://schemas.microsoft.com/office/drawing/2014/main" id="{E5CCEEC8-6604-A44D-F126-E6CEEA36260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068937" y="4587240"/>
            <a:ext cx="2439246" cy="0"/>
          </a:xfrm>
          <a:prstGeom prst="line">
            <a:avLst/>
          </a:prstGeom>
          <a:noFill/>
          <a:ln w="12700">
            <a:solidFill>
              <a:srgbClr val="CF0E3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2" name="Line 12">
            <a:extLst>
              <a:ext uri="{FF2B5EF4-FFF2-40B4-BE49-F238E27FC236}">
                <a16:creationId xmlns:a16="http://schemas.microsoft.com/office/drawing/2014/main" id="{DD3045D6-B37F-0A71-C82D-DEAE17907BB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103537" y="5037030"/>
            <a:ext cx="2439246" cy="0"/>
          </a:xfrm>
          <a:prstGeom prst="line">
            <a:avLst/>
          </a:prstGeom>
          <a:noFill/>
          <a:ln w="12700">
            <a:solidFill>
              <a:srgbClr val="CF0E3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3" name="Line 13">
            <a:extLst>
              <a:ext uri="{FF2B5EF4-FFF2-40B4-BE49-F238E27FC236}">
                <a16:creationId xmlns:a16="http://schemas.microsoft.com/office/drawing/2014/main" id="{E749B10C-E125-C7E7-210F-653700A3163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120836" y="5469520"/>
            <a:ext cx="2439246" cy="0"/>
          </a:xfrm>
          <a:prstGeom prst="line">
            <a:avLst/>
          </a:prstGeom>
          <a:noFill/>
          <a:ln w="12700">
            <a:solidFill>
              <a:srgbClr val="CF0E3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6" name="Line 16">
            <a:extLst>
              <a:ext uri="{FF2B5EF4-FFF2-40B4-BE49-F238E27FC236}">
                <a16:creationId xmlns:a16="http://schemas.microsoft.com/office/drawing/2014/main" id="{9FFDC1CC-82F0-230A-2B11-09CD9535259B}"/>
              </a:ext>
            </a:extLst>
          </p:cNvPr>
          <p:cNvSpPr>
            <a:spLocks noChangeShapeType="1"/>
          </p:cNvSpPr>
          <p:nvPr/>
        </p:nvSpPr>
        <p:spPr bwMode="auto">
          <a:xfrm>
            <a:off x="3317052" y="5245642"/>
            <a:ext cx="335818" cy="0"/>
          </a:xfrm>
          <a:prstGeom prst="line">
            <a:avLst/>
          </a:prstGeom>
          <a:noFill/>
          <a:ln w="50800">
            <a:solidFill>
              <a:srgbClr val="3366FF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7" name="Freeform 14">
            <a:extLst>
              <a:ext uri="{FF2B5EF4-FFF2-40B4-BE49-F238E27FC236}">
                <a16:creationId xmlns:a16="http://schemas.microsoft.com/office/drawing/2014/main" id="{7BDC9CB3-BF94-4ABE-7AB1-50C70A41DBCC}"/>
              </a:ext>
            </a:extLst>
          </p:cNvPr>
          <p:cNvSpPr>
            <a:spLocks/>
          </p:cNvSpPr>
          <p:nvPr/>
        </p:nvSpPr>
        <p:spPr bwMode="auto">
          <a:xfrm>
            <a:off x="2648475" y="3826057"/>
            <a:ext cx="278957" cy="192459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88"/>
              </a:cxn>
              <a:cxn ang="0">
                <a:pos x="88" y="88"/>
              </a:cxn>
              <a:cxn ang="0">
                <a:pos x="120" y="72"/>
              </a:cxn>
              <a:cxn ang="0">
                <a:pos x="128" y="40"/>
              </a:cxn>
              <a:cxn ang="0">
                <a:pos x="120" y="16"/>
              </a:cxn>
              <a:cxn ang="0">
                <a:pos x="96" y="0"/>
              </a:cxn>
              <a:cxn ang="0">
                <a:pos x="0" y="0"/>
              </a:cxn>
            </a:cxnLst>
            <a:rect l="0" t="0" r="r" b="b"/>
            <a:pathLst>
              <a:path w="129" h="89">
                <a:moveTo>
                  <a:pt x="0" y="0"/>
                </a:moveTo>
                <a:lnTo>
                  <a:pt x="0" y="88"/>
                </a:lnTo>
                <a:lnTo>
                  <a:pt x="88" y="88"/>
                </a:lnTo>
                <a:lnTo>
                  <a:pt x="120" y="72"/>
                </a:lnTo>
                <a:lnTo>
                  <a:pt x="128" y="40"/>
                </a:lnTo>
                <a:lnTo>
                  <a:pt x="120" y="16"/>
                </a:lnTo>
                <a:lnTo>
                  <a:pt x="96" y="0"/>
                </a:lnTo>
                <a:lnTo>
                  <a:pt x="0" y="0"/>
                </a:lnTo>
              </a:path>
            </a:pathLst>
          </a:custGeom>
          <a:solidFill>
            <a:srgbClr val="081D58"/>
          </a:solidFill>
          <a:ln w="12700" cap="rnd" cmpd="sng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8" name="Freeform 15">
            <a:extLst>
              <a:ext uri="{FF2B5EF4-FFF2-40B4-BE49-F238E27FC236}">
                <a16:creationId xmlns:a16="http://schemas.microsoft.com/office/drawing/2014/main" id="{78CB1C7F-F798-61CC-68CB-917300EAF25D}"/>
              </a:ext>
            </a:extLst>
          </p:cNvPr>
          <p:cNvSpPr>
            <a:spLocks/>
          </p:cNvSpPr>
          <p:nvPr/>
        </p:nvSpPr>
        <p:spPr bwMode="auto">
          <a:xfrm>
            <a:off x="3634553" y="5158127"/>
            <a:ext cx="278957" cy="192459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88"/>
              </a:cxn>
              <a:cxn ang="0">
                <a:pos x="88" y="88"/>
              </a:cxn>
              <a:cxn ang="0">
                <a:pos x="120" y="72"/>
              </a:cxn>
              <a:cxn ang="0">
                <a:pos x="128" y="40"/>
              </a:cxn>
              <a:cxn ang="0">
                <a:pos x="120" y="16"/>
              </a:cxn>
              <a:cxn ang="0">
                <a:pos x="96" y="0"/>
              </a:cxn>
              <a:cxn ang="0">
                <a:pos x="0" y="0"/>
              </a:cxn>
            </a:cxnLst>
            <a:rect l="0" t="0" r="r" b="b"/>
            <a:pathLst>
              <a:path w="129" h="89">
                <a:moveTo>
                  <a:pt x="0" y="0"/>
                </a:moveTo>
                <a:lnTo>
                  <a:pt x="0" y="88"/>
                </a:lnTo>
                <a:lnTo>
                  <a:pt x="88" y="88"/>
                </a:lnTo>
                <a:lnTo>
                  <a:pt x="120" y="72"/>
                </a:lnTo>
                <a:lnTo>
                  <a:pt x="128" y="40"/>
                </a:lnTo>
                <a:lnTo>
                  <a:pt x="120" y="16"/>
                </a:lnTo>
                <a:lnTo>
                  <a:pt x="96" y="0"/>
                </a:lnTo>
                <a:lnTo>
                  <a:pt x="0" y="0"/>
                </a:lnTo>
              </a:path>
            </a:pathLst>
          </a:custGeom>
          <a:solidFill>
            <a:srgbClr val="081D58"/>
          </a:solidFill>
          <a:ln w="12700" cap="rnd" cmpd="sng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C883CA7-4ED9-2468-9D43-DD979BD4EA88}"/>
              </a:ext>
            </a:extLst>
          </p:cNvPr>
          <p:cNvSpPr txBox="1"/>
          <p:nvPr/>
        </p:nvSpPr>
        <p:spPr>
          <a:xfrm>
            <a:off x="2523859" y="2839032"/>
            <a:ext cx="15993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 dirty="0">
                <a:latin typeface="+mj-lt"/>
              </a:rPr>
              <a:t>A “</a:t>
            </a:r>
            <a:r>
              <a:rPr lang="en-US" sz="1800" b="1" dirty="0">
                <a:solidFill>
                  <a:srgbClr val="800000"/>
                </a:solidFill>
                <a:latin typeface="+mj-lt"/>
              </a:rPr>
              <a:t>2-point</a:t>
            </a:r>
            <a:r>
              <a:rPr lang="en-US" sz="1800" b="1" dirty="0">
                <a:latin typeface="+mj-lt"/>
              </a:rPr>
              <a:t> net”</a:t>
            </a:r>
          </a:p>
        </p:txBody>
      </p:sp>
      <p:sp>
        <p:nvSpPr>
          <p:cNvPr id="20" name="Line 16">
            <a:extLst>
              <a:ext uri="{FF2B5EF4-FFF2-40B4-BE49-F238E27FC236}">
                <a16:creationId xmlns:a16="http://schemas.microsoft.com/office/drawing/2014/main" id="{9F86A3B2-1172-7E55-8FD5-ABE6898C3A4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317053" y="3947152"/>
            <a:ext cx="4072" cy="1298490"/>
          </a:xfrm>
          <a:prstGeom prst="line">
            <a:avLst/>
          </a:prstGeom>
          <a:noFill/>
          <a:ln w="50800">
            <a:solidFill>
              <a:srgbClr val="3366FF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1" name="Line 16">
            <a:extLst>
              <a:ext uri="{FF2B5EF4-FFF2-40B4-BE49-F238E27FC236}">
                <a16:creationId xmlns:a16="http://schemas.microsoft.com/office/drawing/2014/main" id="{4AC8A14B-A6C1-1FAC-505E-631EA6DFE87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914071" y="3922729"/>
            <a:ext cx="402982" cy="4070"/>
          </a:xfrm>
          <a:prstGeom prst="line">
            <a:avLst/>
          </a:prstGeom>
          <a:noFill/>
          <a:ln w="50800">
            <a:solidFill>
              <a:srgbClr val="3366FF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F4976588-1AF7-7566-95B5-A6EB3802D0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13423" y="3292837"/>
            <a:ext cx="2421946" cy="2594942"/>
          </a:xfrm>
          <a:prstGeom prst="rect">
            <a:avLst/>
          </a:prstGeom>
          <a:noFill/>
          <a:ln w="12700">
            <a:solidFill>
              <a:srgbClr val="CF0E30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4" name="Line 5">
            <a:extLst>
              <a:ext uri="{FF2B5EF4-FFF2-40B4-BE49-F238E27FC236}">
                <a16:creationId xmlns:a16="http://schemas.microsoft.com/office/drawing/2014/main" id="{42E7B713-19C7-69F6-5F28-BD47E0F42CCB}"/>
              </a:ext>
            </a:extLst>
          </p:cNvPr>
          <p:cNvSpPr>
            <a:spLocks noChangeShapeType="1"/>
          </p:cNvSpPr>
          <p:nvPr/>
        </p:nvSpPr>
        <p:spPr bwMode="auto">
          <a:xfrm>
            <a:off x="8840641" y="3292837"/>
            <a:ext cx="0" cy="2612242"/>
          </a:xfrm>
          <a:prstGeom prst="line">
            <a:avLst/>
          </a:prstGeom>
          <a:noFill/>
          <a:ln w="12700">
            <a:solidFill>
              <a:srgbClr val="CF0E3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5" name="Line 6">
            <a:extLst>
              <a:ext uri="{FF2B5EF4-FFF2-40B4-BE49-F238E27FC236}">
                <a16:creationId xmlns:a16="http://schemas.microsoft.com/office/drawing/2014/main" id="{AA605964-1C90-AF9A-1E38-497C705F111E}"/>
              </a:ext>
            </a:extLst>
          </p:cNvPr>
          <p:cNvSpPr>
            <a:spLocks noChangeShapeType="1"/>
          </p:cNvSpPr>
          <p:nvPr/>
        </p:nvSpPr>
        <p:spPr bwMode="auto">
          <a:xfrm>
            <a:off x="7854563" y="3292837"/>
            <a:ext cx="0" cy="2612242"/>
          </a:xfrm>
          <a:prstGeom prst="line">
            <a:avLst/>
          </a:prstGeom>
          <a:noFill/>
          <a:ln w="12700">
            <a:solidFill>
              <a:srgbClr val="CF0E3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6" name="Line 7">
            <a:extLst>
              <a:ext uri="{FF2B5EF4-FFF2-40B4-BE49-F238E27FC236}">
                <a16:creationId xmlns:a16="http://schemas.microsoft.com/office/drawing/2014/main" id="{CB59D0D0-84FF-9FD9-92BA-8E50C8E942FA}"/>
              </a:ext>
            </a:extLst>
          </p:cNvPr>
          <p:cNvSpPr>
            <a:spLocks noChangeShapeType="1"/>
          </p:cNvSpPr>
          <p:nvPr/>
        </p:nvSpPr>
        <p:spPr bwMode="auto">
          <a:xfrm>
            <a:off x="8356252" y="3292837"/>
            <a:ext cx="0" cy="2612242"/>
          </a:xfrm>
          <a:prstGeom prst="line">
            <a:avLst/>
          </a:prstGeom>
          <a:noFill/>
          <a:ln w="12700">
            <a:solidFill>
              <a:srgbClr val="CF0E3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7" name="Line 8">
            <a:extLst>
              <a:ext uri="{FF2B5EF4-FFF2-40B4-BE49-F238E27FC236}">
                <a16:creationId xmlns:a16="http://schemas.microsoft.com/office/drawing/2014/main" id="{B70826FB-7103-8076-F881-8D08B7D0C6C8}"/>
              </a:ext>
            </a:extLst>
          </p:cNvPr>
          <p:cNvSpPr>
            <a:spLocks noChangeShapeType="1"/>
          </p:cNvSpPr>
          <p:nvPr/>
        </p:nvSpPr>
        <p:spPr bwMode="auto">
          <a:xfrm>
            <a:off x="9342330" y="3292837"/>
            <a:ext cx="0" cy="2612242"/>
          </a:xfrm>
          <a:prstGeom prst="line">
            <a:avLst/>
          </a:prstGeom>
          <a:noFill/>
          <a:ln w="12700">
            <a:solidFill>
              <a:srgbClr val="CF0E3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8" name="Line 9">
            <a:extLst>
              <a:ext uri="{FF2B5EF4-FFF2-40B4-BE49-F238E27FC236}">
                <a16:creationId xmlns:a16="http://schemas.microsoft.com/office/drawing/2014/main" id="{2D647D62-64D4-DF08-4DDC-663FE31688C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396123" y="3716678"/>
            <a:ext cx="2439246" cy="0"/>
          </a:xfrm>
          <a:prstGeom prst="line">
            <a:avLst/>
          </a:prstGeom>
          <a:noFill/>
          <a:ln w="12700">
            <a:solidFill>
              <a:srgbClr val="CF0E3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9" name="Line 10">
            <a:extLst>
              <a:ext uri="{FF2B5EF4-FFF2-40B4-BE49-F238E27FC236}">
                <a16:creationId xmlns:a16="http://schemas.microsoft.com/office/drawing/2014/main" id="{8B904384-D9CF-4BCA-FBEB-E01255C2956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378824" y="4149168"/>
            <a:ext cx="2439246" cy="0"/>
          </a:xfrm>
          <a:prstGeom prst="line">
            <a:avLst/>
          </a:prstGeom>
          <a:noFill/>
          <a:ln w="12700">
            <a:solidFill>
              <a:srgbClr val="CF0E3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0" name="Line 11">
            <a:extLst>
              <a:ext uri="{FF2B5EF4-FFF2-40B4-BE49-F238E27FC236}">
                <a16:creationId xmlns:a16="http://schemas.microsoft.com/office/drawing/2014/main" id="{E9D11E3E-0849-7C9F-1A73-C11E15D33F9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378824" y="4598958"/>
            <a:ext cx="2439246" cy="0"/>
          </a:xfrm>
          <a:prstGeom prst="line">
            <a:avLst/>
          </a:prstGeom>
          <a:noFill/>
          <a:ln w="12700">
            <a:solidFill>
              <a:srgbClr val="CF0E3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1" name="Line 12">
            <a:extLst>
              <a:ext uri="{FF2B5EF4-FFF2-40B4-BE49-F238E27FC236}">
                <a16:creationId xmlns:a16="http://schemas.microsoft.com/office/drawing/2014/main" id="{6E680BFE-FA40-DD1A-FA56-8D4EAD51455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413423" y="5048748"/>
            <a:ext cx="2439246" cy="0"/>
          </a:xfrm>
          <a:prstGeom prst="line">
            <a:avLst/>
          </a:prstGeom>
          <a:noFill/>
          <a:ln w="12700">
            <a:solidFill>
              <a:srgbClr val="CF0E3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2" name="Line 13">
            <a:extLst>
              <a:ext uri="{FF2B5EF4-FFF2-40B4-BE49-F238E27FC236}">
                <a16:creationId xmlns:a16="http://schemas.microsoft.com/office/drawing/2014/main" id="{657AC624-AD82-DE97-801D-C14655DBCD1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430722" y="5481238"/>
            <a:ext cx="2439246" cy="0"/>
          </a:xfrm>
          <a:prstGeom prst="line">
            <a:avLst/>
          </a:prstGeom>
          <a:noFill/>
          <a:ln w="12700">
            <a:solidFill>
              <a:srgbClr val="CF0E3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3" name="Freeform 14">
            <a:extLst>
              <a:ext uri="{FF2B5EF4-FFF2-40B4-BE49-F238E27FC236}">
                <a16:creationId xmlns:a16="http://schemas.microsoft.com/office/drawing/2014/main" id="{5AE5C202-5187-8A42-7432-EA098A022176}"/>
              </a:ext>
            </a:extLst>
          </p:cNvPr>
          <p:cNvSpPr>
            <a:spLocks/>
          </p:cNvSpPr>
          <p:nvPr/>
        </p:nvSpPr>
        <p:spPr bwMode="auto">
          <a:xfrm>
            <a:off x="7958361" y="3837775"/>
            <a:ext cx="278957" cy="192459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88"/>
              </a:cxn>
              <a:cxn ang="0">
                <a:pos x="88" y="88"/>
              </a:cxn>
              <a:cxn ang="0">
                <a:pos x="120" y="72"/>
              </a:cxn>
              <a:cxn ang="0">
                <a:pos x="128" y="40"/>
              </a:cxn>
              <a:cxn ang="0">
                <a:pos x="120" y="16"/>
              </a:cxn>
              <a:cxn ang="0">
                <a:pos x="96" y="0"/>
              </a:cxn>
              <a:cxn ang="0">
                <a:pos x="0" y="0"/>
              </a:cxn>
            </a:cxnLst>
            <a:rect l="0" t="0" r="r" b="b"/>
            <a:pathLst>
              <a:path w="129" h="89">
                <a:moveTo>
                  <a:pt x="0" y="0"/>
                </a:moveTo>
                <a:lnTo>
                  <a:pt x="0" y="88"/>
                </a:lnTo>
                <a:lnTo>
                  <a:pt x="88" y="88"/>
                </a:lnTo>
                <a:lnTo>
                  <a:pt x="120" y="72"/>
                </a:lnTo>
                <a:lnTo>
                  <a:pt x="128" y="40"/>
                </a:lnTo>
                <a:lnTo>
                  <a:pt x="120" y="16"/>
                </a:lnTo>
                <a:lnTo>
                  <a:pt x="96" y="0"/>
                </a:lnTo>
                <a:lnTo>
                  <a:pt x="0" y="0"/>
                </a:lnTo>
              </a:path>
            </a:pathLst>
          </a:custGeom>
          <a:solidFill>
            <a:srgbClr val="081D58"/>
          </a:solidFill>
          <a:ln w="12700" cap="rnd" cmpd="sng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4" name="Freeform 15">
            <a:extLst>
              <a:ext uri="{FF2B5EF4-FFF2-40B4-BE49-F238E27FC236}">
                <a16:creationId xmlns:a16="http://schemas.microsoft.com/office/drawing/2014/main" id="{300267E4-C5F1-401F-E6B6-59D661431187}"/>
              </a:ext>
            </a:extLst>
          </p:cNvPr>
          <p:cNvSpPr>
            <a:spLocks/>
          </p:cNvSpPr>
          <p:nvPr/>
        </p:nvSpPr>
        <p:spPr bwMode="auto">
          <a:xfrm>
            <a:off x="8944439" y="5169845"/>
            <a:ext cx="278957" cy="192459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88"/>
              </a:cxn>
              <a:cxn ang="0">
                <a:pos x="88" y="88"/>
              </a:cxn>
              <a:cxn ang="0">
                <a:pos x="120" y="72"/>
              </a:cxn>
              <a:cxn ang="0">
                <a:pos x="128" y="40"/>
              </a:cxn>
              <a:cxn ang="0">
                <a:pos x="120" y="16"/>
              </a:cxn>
              <a:cxn ang="0">
                <a:pos x="96" y="0"/>
              </a:cxn>
              <a:cxn ang="0">
                <a:pos x="0" y="0"/>
              </a:cxn>
            </a:cxnLst>
            <a:rect l="0" t="0" r="r" b="b"/>
            <a:pathLst>
              <a:path w="129" h="89">
                <a:moveTo>
                  <a:pt x="0" y="0"/>
                </a:moveTo>
                <a:lnTo>
                  <a:pt x="0" y="88"/>
                </a:lnTo>
                <a:lnTo>
                  <a:pt x="88" y="88"/>
                </a:lnTo>
                <a:lnTo>
                  <a:pt x="120" y="72"/>
                </a:lnTo>
                <a:lnTo>
                  <a:pt x="128" y="40"/>
                </a:lnTo>
                <a:lnTo>
                  <a:pt x="120" y="16"/>
                </a:lnTo>
                <a:lnTo>
                  <a:pt x="96" y="0"/>
                </a:lnTo>
                <a:lnTo>
                  <a:pt x="0" y="0"/>
                </a:lnTo>
              </a:path>
            </a:pathLst>
          </a:custGeom>
          <a:solidFill>
            <a:srgbClr val="081D58"/>
          </a:solidFill>
          <a:ln w="12700" cap="rnd" cmpd="sng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5" name="Freeform 18">
            <a:extLst>
              <a:ext uri="{FF2B5EF4-FFF2-40B4-BE49-F238E27FC236}">
                <a16:creationId xmlns:a16="http://schemas.microsoft.com/office/drawing/2014/main" id="{0E708361-E70F-90C6-F5D9-F2ADC00598E4}"/>
              </a:ext>
            </a:extLst>
          </p:cNvPr>
          <p:cNvSpPr>
            <a:spLocks/>
          </p:cNvSpPr>
          <p:nvPr/>
        </p:nvSpPr>
        <p:spPr bwMode="auto">
          <a:xfrm>
            <a:off x="8927139" y="4252966"/>
            <a:ext cx="278957" cy="192459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88"/>
              </a:cxn>
              <a:cxn ang="0">
                <a:pos x="88" y="88"/>
              </a:cxn>
              <a:cxn ang="0">
                <a:pos x="120" y="72"/>
              </a:cxn>
              <a:cxn ang="0">
                <a:pos x="128" y="40"/>
              </a:cxn>
              <a:cxn ang="0">
                <a:pos x="120" y="16"/>
              </a:cxn>
              <a:cxn ang="0">
                <a:pos x="96" y="0"/>
              </a:cxn>
              <a:cxn ang="0">
                <a:pos x="0" y="0"/>
              </a:cxn>
            </a:cxnLst>
            <a:rect l="0" t="0" r="r" b="b"/>
            <a:pathLst>
              <a:path w="129" h="89">
                <a:moveTo>
                  <a:pt x="0" y="0"/>
                </a:moveTo>
                <a:lnTo>
                  <a:pt x="0" y="88"/>
                </a:lnTo>
                <a:lnTo>
                  <a:pt x="88" y="88"/>
                </a:lnTo>
                <a:lnTo>
                  <a:pt x="120" y="72"/>
                </a:lnTo>
                <a:lnTo>
                  <a:pt x="128" y="40"/>
                </a:lnTo>
                <a:lnTo>
                  <a:pt x="120" y="16"/>
                </a:lnTo>
                <a:lnTo>
                  <a:pt x="96" y="0"/>
                </a:lnTo>
                <a:lnTo>
                  <a:pt x="0" y="0"/>
                </a:lnTo>
              </a:path>
            </a:pathLst>
          </a:custGeom>
          <a:solidFill>
            <a:srgbClr val="081D58"/>
          </a:solidFill>
          <a:ln w="12700" cap="rnd" cmpd="sng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6" name="Freeform 19">
            <a:extLst>
              <a:ext uri="{FF2B5EF4-FFF2-40B4-BE49-F238E27FC236}">
                <a16:creationId xmlns:a16="http://schemas.microsoft.com/office/drawing/2014/main" id="{60DFC6FF-AA80-2E5F-DE2B-8F9C8A2E6B2D}"/>
              </a:ext>
            </a:extLst>
          </p:cNvPr>
          <p:cNvSpPr>
            <a:spLocks/>
          </p:cNvSpPr>
          <p:nvPr/>
        </p:nvSpPr>
        <p:spPr bwMode="auto">
          <a:xfrm>
            <a:off x="9498026" y="3422584"/>
            <a:ext cx="278957" cy="192459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88"/>
              </a:cxn>
              <a:cxn ang="0">
                <a:pos x="88" y="88"/>
              </a:cxn>
              <a:cxn ang="0">
                <a:pos x="120" y="72"/>
              </a:cxn>
              <a:cxn ang="0">
                <a:pos x="128" y="40"/>
              </a:cxn>
              <a:cxn ang="0">
                <a:pos x="120" y="16"/>
              </a:cxn>
              <a:cxn ang="0">
                <a:pos x="96" y="0"/>
              </a:cxn>
              <a:cxn ang="0">
                <a:pos x="0" y="0"/>
              </a:cxn>
            </a:cxnLst>
            <a:rect l="0" t="0" r="r" b="b"/>
            <a:pathLst>
              <a:path w="129" h="89">
                <a:moveTo>
                  <a:pt x="0" y="0"/>
                </a:moveTo>
                <a:lnTo>
                  <a:pt x="0" y="88"/>
                </a:lnTo>
                <a:lnTo>
                  <a:pt x="88" y="88"/>
                </a:lnTo>
                <a:lnTo>
                  <a:pt x="120" y="72"/>
                </a:lnTo>
                <a:lnTo>
                  <a:pt x="128" y="40"/>
                </a:lnTo>
                <a:lnTo>
                  <a:pt x="120" y="16"/>
                </a:lnTo>
                <a:lnTo>
                  <a:pt x="96" y="0"/>
                </a:lnTo>
                <a:lnTo>
                  <a:pt x="0" y="0"/>
                </a:lnTo>
              </a:path>
            </a:pathLst>
          </a:custGeom>
          <a:solidFill>
            <a:srgbClr val="081D58"/>
          </a:solidFill>
          <a:ln w="12700" cap="rnd" cmpd="sng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7" name="Rectangle 20">
            <a:extLst>
              <a:ext uri="{FF2B5EF4-FFF2-40B4-BE49-F238E27FC236}">
                <a16:creationId xmlns:a16="http://schemas.microsoft.com/office/drawing/2014/main" id="{E1B1EFA6-9D2A-3BB2-1C03-039F890FE5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91218" y="5913729"/>
            <a:ext cx="2744149" cy="33598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90488" tIns="44450" rIns="90488" bIns="44450">
            <a:prstTxWarp prst="textNoShape">
              <a:avLst/>
            </a:prstTxWarp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</a:rPr>
              <a:t>x=    0         1         2        3        4</a:t>
            </a:r>
          </a:p>
        </p:txBody>
      </p:sp>
      <p:sp>
        <p:nvSpPr>
          <p:cNvPr id="38" name="Rectangle 21">
            <a:extLst>
              <a:ext uri="{FF2B5EF4-FFF2-40B4-BE49-F238E27FC236}">
                <a16:creationId xmlns:a16="http://schemas.microsoft.com/office/drawing/2014/main" id="{1496A546-CE8D-2649-3DAA-D5C41B939C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92725" y="3242288"/>
            <a:ext cx="479299" cy="282461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prstTxWarp prst="textNoShape">
              <a:avLst/>
            </a:prstTxWarp>
            <a:spAutoFit/>
          </a:bodyPr>
          <a:lstStyle/>
          <a:p>
            <a:pPr marL="0" marR="0" lvl="0" indent="0" algn="r" defTabSz="914400" eaLnBrk="1" fontAlgn="auto" latinLnBrk="0" hangingPunct="1">
              <a:lnSpc>
                <a:spcPct val="135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</a:rPr>
              <a:t>y=5</a:t>
            </a:r>
          </a:p>
          <a:p>
            <a:pPr marL="0" marR="0" lvl="0" indent="0" algn="r" defTabSz="914400" eaLnBrk="1" fontAlgn="auto" latinLnBrk="0" hangingPunct="1">
              <a:lnSpc>
                <a:spcPct val="135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</a:rPr>
              <a:t>4</a:t>
            </a:r>
          </a:p>
          <a:p>
            <a:pPr marL="0" marR="0" lvl="0" indent="0" algn="r" defTabSz="914400" eaLnBrk="1" fontAlgn="auto" latinLnBrk="0" hangingPunct="1">
              <a:lnSpc>
                <a:spcPct val="135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</a:rPr>
              <a:t>3</a:t>
            </a:r>
          </a:p>
          <a:p>
            <a:pPr marL="0" marR="0" lvl="0" indent="0" algn="r" defTabSz="914400" eaLnBrk="1" fontAlgn="auto" latinLnBrk="0" hangingPunct="1">
              <a:lnSpc>
                <a:spcPct val="135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</a:rPr>
              <a:t>2</a:t>
            </a:r>
          </a:p>
          <a:p>
            <a:pPr marL="0" marR="0" lvl="0" indent="0" algn="r" defTabSz="914400" eaLnBrk="1" fontAlgn="auto" latinLnBrk="0" hangingPunct="1">
              <a:lnSpc>
                <a:spcPct val="135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</a:rPr>
              <a:t>1</a:t>
            </a:r>
          </a:p>
          <a:p>
            <a:pPr marL="0" marR="0" lvl="0" indent="0" algn="r" defTabSz="914400" eaLnBrk="1" fontAlgn="auto" latinLnBrk="0" hangingPunct="1">
              <a:lnSpc>
                <a:spcPct val="135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</a:rPr>
              <a:t>0</a:t>
            </a:r>
          </a:p>
        </p:txBody>
      </p:sp>
      <p:sp>
        <p:nvSpPr>
          <p:cNvPr id="39" name="Line 16">
            <a:extLst>
              <a:ext uri="{FF2B5EF4-FFF2-40B4-BE49-F238E27FC236}">
                <a16:creationId xmlns:a16="http://schemas.microsoft.com/office/drawing/2014/main" id="{C3B9FE9D-64AF-5DC8-D841-681652F5BFB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229126" y="3922731"/>
            <a:ext cx="369396" cy="2035"/>
          </a:xfrm>
          <a:prstGeom prst="line">
            <a:avLst/>
          </a:prstGeom>
          <a:noFill/>
          <a:ln w="50800">
            <a:solidFill>
              <a:srgbClr val="3366FF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0" name="Line 16">
            <a:extLst>
              <a:ext uri="{FF2B5EF4-FFF2-40B4-BE49-F238E27FC236}">
                <a16:creationId xmlns:a16="http://schemas.microsoft.com/office/drawing/2014/main" id="{7A00352C-B02F-2189-567C-444A52DEBB2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557818" y="3519751"/>
            <a:ext cx="940284" cy="6104"/>
          </a:xfrm>
          <a:prstGeom prst="line">
            <a:avLst/>
          </a:prstGeom>
          <a:noFill/>
          <a:ln w="50800">
            <a:solidFill>
              <a:srgbClr val="3366FF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1" name="Line 16">
            <a:extLst>
              <a:ext uri="{FF2B5EF4-FFF2-40B4-BE49-F238E27FC236}">
                <a16:creationId xmlns:a16="http://schemas.microsoft.com/office/drawing/2014/main" id="{D76A596B-2CBE-6C81-C849-62A5F990D3B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608698" y="3505504"/>
            <a:ext cx="0" cy="1780841"/>
          </a:xfrm>
          <a:prstGeom prst="line">
            <a:avLst/>
          </a:prstGeom>
          <a:noFill/>
          <a:ln w="50800">
            <a:solidFill>
              <a:srgbClr val="3366FF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2" name="Line 16">
            <a:extLst>
              <a:ext uri="{FF2B5EF4-FFF2-40B4-BE49-F238E27FC236}">
                <a16:creationId xmlns:a16="http://schemas.microsoft.com/office/drawing/2014/main" id="{F4390A0D-470E-C98F-6727-00FB6D12949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569013" y="4344027"/>
            <a:ext cx="369396" cy="2035"/>
          </a:xfrm>
          <a:prstGeom prst="line">
            <a:avLst/>
          </a:prstGeom>
          <a:noFill/>
          <a:ln w="50800">
            <a:solidFill>
              <a:srgbClr val="3366FF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3" name="Line 16">
            <a:extLst>
              <a:ext uri="{FF2B5EF4-FFF2-40B4-BE49-F238E27FC236}">
                <a16:creationId xmlns:a16="http://schemas.microsoft.com/office/drawing/2014/main" id="{0DEA0B3B-C2E0-2BB4-3C7B-8CA65D5A675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583258" y="5263959"/>
            <a:ext cx="369396" cy="2035"/>
          </a:xfrm>
          <a:prstGeom prst="line">
            <a:avLst/>
          </a:prstGeom>
          <a:noFill/>
          <a:ln w="50800">
            <a:solidFill>
              <a:srgbClr val="3366FF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8A889A0-C6FB-9C72-BFBC-4786336103AB}"/>
              </a:ext>
            </a:extLst>
          </p:cNvPr>
          <p:cNvSpPr txBox="1"/>
          <p:nvPr/>
        </p:nvSpPr>
        <p:spPr>
          <a:xfrm>
            <a:off x="7768693" y="2844592"/>
            <a:ext cx="1599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 dirty="0">
                <a:latin typeface="+mj-lt"/>
              </a:rPr>
              <a:t>A “</a:t>
            </a:r>
            <a:r>
              <a:rPr lang="en-US" sz="1800" b="1" dirty="0">
                <a:solidFill>
                  <a:srgbClr val="800000"/>
                </a:solidFill>
                <a:latin typeface="+mj-lt"/>
              </a:rPr>
              <a:t>4-point</a:t>
            </a:r>
            <a:r>
              <a:rPr lang="en-US" sz="1800" b="1" dirty="0">
                <a:latin typeface="+mj-lt"/>
              </a:rPr>
              <a:t> net”</a:t>
            </a:r>
          </a:p>
        </p:txBody>
      </p:sp>
      <p:sp>
        <p:nvSpPr>
          <p:cNvPr id="46" name="Rectangle 21">
            <a:extLst>
              <a:ext uri="{FF2B5EF4-FFF2-40B4-BE49-F238E27FC236}">
                <a16:creationId xmlns:a16="http://schemas.microsoft.com/office/drawing/2014/main" id="{5693560A-E76B-DA6A-F8D9-BED3BA4AA9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71555" y="3242288"/>
            <a:ext cx="479299" cy="282461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prstTxWarp prst="textNoShape">
              <a:avLst/>
            </a:prstTxWarp>
            <a:spAutoFit/>
          </a:bodyPr>
          <a:lstStyle/>
          <a:p>
            <a:pPr marL="0" marR="0" lvl="0" indent="0" algn="r" defTabSz="914400" eaLnBrk="1" fontAlgn="auto" latinLnBrk="0" hangingPunct="1">
              <a:lnSpc>
                <a:spcPct val="135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</a:rPr>
              <a:t>y=5</a:t>
            </a:r>
          </a:p>
          <a:p>
            <a:pPr marL="0" marR="0" lvl="0" indent="0" algn="r" defTabSz="914400" eaLnBrk="1" fontAlgn="auto" latinLnBrk="0" hangingPunct="1">
              <a:lnSpc>
                <a:spcPct val="135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</a:rPr>
              <a:t>4</a:t>
            </a:r>
          </a:p>
          <a:p>
            <a:pPr marL="0" marR="0" lvl="0" indent="0" algn="r" defTabSz="914400" eaLnBrk="1" fontAlgn="auto" latinLnBrk="0" hangingPunct="1">
              <a:lnSpc>
                <a:spcPct val="135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</a:rPr>
              <a:t>3</a:t>
            </a:r>
          </a:p>
          <a:p>
            <a:pPr marL="0" marR="0" lvl="0" indent="0" algn="r" defTabSz="914400" eaLnBrk="1" fontAlgn="auto" latinLnBrk="0" hangingPunct="1">
              <a:lnSpc>
                <a:spcPct val="135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</a:rPr>
              <a:t>2</a:t>
            </a:r>
          </a:p>
          <a:p>
            <a:pPr marL="0" marR="0" lvl="0" indent="0" algn="r" defTabSz="914400" eaLnBrk="1" fontAlgn="auto" latinLnBrk="0" hangingPunct="1">
              <a:lnSpc>
                <a:spcPct val="135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</a:rPr>
              <a:t>1</a:t>
            </a:r>
          </a:p>
          <a:p>
            <a:pPr marL="0" marR="0" lvl="0" indent="0" algn="r" defTabSz="914400" eaLnBrk="1" fontAlgn="auto" latinLnBrk="0" hangingPunct="1">
              <a:lnSpc>
                <a:spcPct val="135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</a:rPr>
              <a:t>0</a:t>
            </a:r>
          </a:p>
        </p:txBody>
      </p:sp>
      <p:sp>
        <p:nvSpPr>
          <p:cNvPr id="47" name="Rectangle 20">
            <a:extLst>
              <a:ext uri="{FF2B5EF4-FFF2-40B4-BE49-F238E27FC236}">
                <a16:creationId xmlns:a16="http://schemas.microsoft.com/office/drawing/2014/main" id="{C9AFC344-3FC8-B0AF-3067-8AEF4905A3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77167" y="5913729"/>
            <a:ext cx="2744149" cy="33598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90488" tIns="44450" rIns="90488" bIns="44450">
            <a:prstTxWarp prst="textNoShape">
              <a:avLst/>
            </a:prstTxWarp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</a:rPr>
              <a:t>x=    0         1         2        3        4</a:t>
            </a:r>
          </a:p>
        </p:txBody>
      </p:sp>
    </p:spTree>
    <p:extLst>
      <p:ext uri="{BB962C8B-B14F-4D97-AF65-F5344CB8AC3E}">
        <p14:creationId xmlns:p14="http://schemas.microsoft.com/office/powerpoint/2010/main" val="27047022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32463-E4CC-8DAD-AF0D-068514C06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Wirelength Estimation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4941CD-4D0E-50C6-29D0-C00BB2D0EB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Many different estimators for different placer methods</a:t>
            </a:r>
          </a:p>
          <a:p>
            <a:pPr lvl="1"/>
            <a:r>
              <a:rPr lang="en-US" dirty="0"/>
              <a:t>Multi-point nets can be routed in many different paths</a:t>
            </a:r>
          </a:p>
          <a:p>
            <a:pPr lvl="1"/>
            <a:r>
              <a:rPr lang="en-US" dirty="0"/>
              <a:t>In a dense layout, nets do not</a:t>
            </a:r>
            <a:r>
              <a:rPr lang="en-US" dirty="0">
                <a:solidFill>
                  <a:srgbClr val="800000"/>
                </a:solidFill>
              </a:rPr>
              <a:t> </a:t>
            </a:r>
            <a:r>
              <a:rPr lang="en-US" dirty="0"/>
              <a:t>all get routed in a “shortest path”</a:t>
            </a:r>
          </a:p>
          <a:p>
            <a:endParaRPr lang="en-US" dirty="0"/>
          </a:p>
        </p:txBody>
      </p: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5E26DB34-1E5D-AAC7-52C4-90367B8DE01C}"/>
              </a:ext>
            </a:extLst>
          </p:cNvPr>
          <p:cNvGrpSpPr/>
          <p:nvPr/>
        </p:nvGrpSpPr>
        <p:grpSpPr>
          <a:xfrm>
            <a:off x="1038476" y="3317328"/>
            <a:ext cx="2304226" cy="2342589"/>
            <a:chOff x="758286" y="2473151"/>
            <a:chExt cx="2304226" cy="2342589"/>
          </a:xfrm>
        </p:grpSpPr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B0EF1C7E-DC54-BF73-B66D-D4E2EBF6AA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59112" y="2555701"/>
              <a:ext cx="1778000" cy="1905000"/>
            </a:xfrm>
            <a:prstGeom prst="rect">
              <a:avLst/>
            </a:prstGeom>
            <a:noFill/>
            <a:ln w="12700">
              <a:solidFill>
                <a:srgbClr val="CF0E30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4" name="Line 5">
              <a:extLst>
                <a:ext uri="{FF2B5EF4-FFF2-40B4-BE49-F238E27FC236}">
                  <a16:creationId xmlns:a16="http://schemas.microsoft.com/office/drawing/2014/main" id="{2FADBC82-1D84-504F-C510-7646D895AC9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06862" y="2555701"/>
              <a:ext cx="0" cy="1917700"/>
            </a:xfrm>
            <a:prstGeom prst="line">
              <a:avLst/>
            </a:prstGeom>
            <a:noFill/>
            <a:ln w="12700">
              <a:solidFill>
                <a:srgbClr val="CF0E3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5" name="Line 6">
              <a:extLst>
                <a:ext uri="{FF2B5EF4-FFF2-40B4-BE49-F238E27FC236}">
                  <a16:creationId xmlns:a16="http://schemas.microsoft.com/office/drawing/2014/main" id="{3AD391F2-E4DD-9D37-7288-CE87299876B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82962" y="2555701"/>
              <a:ext cx="0" cy="1917700"/>
            </a:xfrm>
            <a:prstGeom prst="line">
              <a:avLst/>
            </a:prstGeom>
            <a:noFill/>
            <a:ln w="12700">
              <a:solidFill>
                <a:srgbClr val="CF0E3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6" name="Line 7">
              <a:extLst>
                <a:ext uri="{FF2B5EF4-FFF2-40B4-BE49-F238E27FC236}">
                  <a16:creationId xmlns:a16="http://schemas.microsoft.com/office/drawing/2014/main" id="{28A3A48B-BBF2-99AD-0854-43A25B57DBB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51262" y="2555701"/>
              <a:ext cx="0" cy="1917700"/>
            </a:xfrm>
            <a:prstGeom prst="line">
              <a:avLst/>
            </a:prstGeom>
            <a:noFill/>
            <a:ln w="12700">
              <a:solidFill>
                <a:srgbClr val="CF0E3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7" name="Line 8">
              <a:extLst>
                <a:ext uri="{FF2B5EF4-FFF2-40B4-BE49-F238E27FC236}">
                  <a16:creationId xmlns:a16="http://schemas.microsoft.com/office/drawing/2014/main" id="{50EEB11C-2844-F6A7-854E-92ABD709CFC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75162" y="2555701"/>
              <a:ext cx="0" cy="1917700"/>
            </a:xfrm>
            <a:prstGeom prst="line">
              <a:avLst/>
            </a:prstGeom>
            <a:noFill/>
            <a:ln w="12700">
              <a:solidFill>
                <a:srgbClr val="CF0E3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8" name="Line 9">
              <a:extLst>
                <a:ext uri="{FF2B5EF4-FFF2-40B4-BE49-F238E27FC236}">
                  <a16:creationId xmlns:a16="http://schemas.microsoft.com/office/drawing/2014/main" id="{1C80A867-CBC7-132F-3446-5EAD71B6D7A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246412" y="2866851"/>
              <a:ext cx="1790700" cy="0"/>
            </a:xfrm>
            <a:prstGeom prst="line">
              <a:avLst/>
            </a:prstGeom>
            <a:noFill/>
            <a:ln w="12700">
              <a:solidFill>
                <a:srgbClr val="CF0E3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9" name="Line 10">
              <a:extLst>
                <a:ext uri="{FF2B5EF4-FFF2-40B4-BE49-F238E27FC236}">
                  <a16:creationId xmlns:a16="http://schemas.microsoft.com/office/drawing/2014/main" id="{AADE0FC8-E5AA-4BD7-A40F-635035CFB88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233712" y="3184351"/>
              <a:ext cx="1790700" cy="0"/>
            </a:xfrm>
            <a:prstGeom prst="line">
              <a:avLst/>
            </a:prstGeom>
            <a:noFill/>
            <a:ln w="12700">
              <a:solidFill>
                <a:srgbClr val="CF0E3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0" name="Line 11">
              <a:extLst>
                <a:ext uri="{FF2B5EF4-FFF2-40B4-BE49-F238E27FC236}">
                  <a16:creationId xmlns:a16="http://schemas.microsoft.com/office/drawing/2014/main" id="{B27DBC3A-2ACB-C8BA-84F8-55CBB9158D3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233712" y="3514551"/>
              <a:ext cx="1790700" cy="0"/>
            </a:xfrm>
            <a:prstGeom prst="line">
              <a:avLst/>
            </a:prstGeom>
            <a:noFill/>
            <a:ln w="12700">
              <a:solidFill>
                <a:srgbClr val="CF0E3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1" name="Line 12">
              <a:extLst>
                <a:ext uri="{FF2B5EF4-FFF2-40B4-BE49-F238E27FC236}">
                  <a16:creationId xmlns:a16="http://schemas.microsoft.com/office/drawing/2014/main" id="{F2AC20F1-E1E0-136D-EBA8-CC76B996DB4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259112" y="3844751"/>
              <a:ext cx="1790700" cy="0"/>
            </a:xfrm>
            <a:prstGeom prst="line">
              <a:avLst/>
            </a:prstGeom>
            <a:noFill/>
            <a:ln w="12700">
              <a:solidFill>
                <a:srgbClr val="CF0E3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2" name="Line 13">
              <a:extLst>
                <a:ext uri="{FF2B5EF4-FFF2-40B4-BE49-F238E27FC236}">
                  <a16:creationId xmlns:a16="http://schemas.microsoft.com/office/drawing/2014/main" id="{CF550DA4-908F-5361-2CD3-80F3AC92AC3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271812" y="4162251"/>
              <a:ext cx="1790700" cy="0"/>
            </a:xfrm>
            <a:prstGeom prst="line">
              <a:avLst/>
            </a:prstGeom>
            <a:noFill/>
            <a:ln w="12700">
              <a:solidFill>
                <a:srgbClr val="CF0E3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3" name="Freeform 152">
              <a:extLst>
                <a:ext uri="{FF2B5EF4-FFF2-40B4-BE49-F238E27FC236}">
                  <a16:creationId xmlns:a16="http://schemas.microsoft.com/office/drawing/2014/main" id="{FDE37AE3-38B6-43B3-D195-2B6FC2245C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659162" y="2955751"/>
              <a:ext cx="204788" cy="14128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88"/>
                </a:cxn>
                <a:cxn ang="0">
                  <a:pos x="88" y="88"/>
                </a:cxn>
                <a:cxn ang="0">
                  <a:pos x="120" y="72"/>
                </a:cxn>
                <a:cxn ang="0">
                  <a:pos x="128" y="40"/>
                </a:cxn>
                <a:cxn ang="0">
                  <a:pos x="120" y="16"/>
                </a:cxn>
                <a:cxn ang="0">
                  <a:pos x="96" y="0"/>
                </a:cxn>
                <a:cxn ang="0">
                  <a:pos x="0" y="0"/>
                </a:cxn>
              </a:cxnLst>
              <a:rect l="0" t="0" r="r" b="b"/>
              <a:pathLst>
                <a:path w="129" h="89">
                  <a:moveTo>
                    <a:pt x="0" y="0"/>
                  </a:moveTo>
                  <a:lnTo>
                    <a:pt x="0" y="88"/>
                  </a:lnTo>
                  <a:lnTo>
                    <a:pt x="88" y="88"/>
                  </a:lnTo>
                  <a:lnTo>
                    <a:pt x="120" y="72"/>
                  </a:lnTo>
                  <a:lnTo>
                    <a:pt x="128" y="40"/>
                  </a:lnTo>
                  <a:lnTo>
                    <a:pt x="120" y="16"/>
                  </a:ln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solidFill>
              <a:srgbClr val="081D58"/>
            </a:solidFill>
            <a:ln w="12700" cap="rnd" cmpd="sng">
              <a:noFill/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4" name="Freeform 153">
              <a:extLst>
                <a:ext uri="{FF2B5EF4-FFF2-40B4-BE49-F238E27FC236}">
                  <a16:creationId xmlns:a16="http://schemas.microsoft.com/office/drawing/2014/main" id="{3DEBDC6A-6EFF-017B-7700-4E73FAC8D5F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83062" y="3933651"/>
              <a:ext cx="204788" cy="14128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88"/>
                </a:cxn>
                <a:cxn ang="0">
                  <a:pos x="88" y="88"/>
                </a:cxn>
                <a:cxn ang="0">
                  <a:pos x="120" y="72"/>
                </a:cxn>
                <a:cxn ang="0">
                  <a:pos x="128" y="40"/>
                </a:cxn>
                <a:cxn ang="0">
                  <a:pos x="120" y="16"/>
                </a:cxn>
                <a:cxn ang="0">
                  <a:pos x="96" y="0"/>
                </a:cxn>
                <a:cxn ang="0">
                  <a:pos x="0" y="0"/>
                </a:cxn>
              </a:cxnLst>
              <a:rect l="0" t="0" r="r" b="b"/>
              <a:pathLst>
                <a:path w="129" h="89">
                  <a:moveTo>
                    <a:pt x="0" y="0"/>
                  </a:moveTo>
                  <a:lnTo>
                    <a:pt x="0" y="88"/>
                  </a:lnTo>
                  <a:lnTo>
                    <a:pt x="88" y="88"/>
                  </a:lnTo>
                  <a:lnTo>
                    <a:pt x="120" y="72"/>
                  </a:lnTo>
                  <a:lnTo>
                    <a:pt x="128" y="40"/>
                  </a:lnTo>
                  <a:lnTo>
                    <a:pt x="120" y="16"/>
                  </a:ln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solidFill>
              <a:srgbClr val="081D58"/>
            </a:solidFill>
            <a:ln w="12700" cap="rnd" cmpd="sng">
              <a:noFill/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5" name="Freeform 18">
              <a:extLst>
                <a:ext uri="{FF2B5EF4-FFF2-40B4-BE49-F238E27FC236}">
                  <a16:creationId xmlns:a16="http://schemas.microsoft.com/office/drawing/2014/main" id="{721EE027-8C4B-E7FD-1559-3E512443843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0362" y="3260551"/>
              <a:ext cx="204788" cy="14128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88"/>
                </a:cxn>
                <a:cxn ang="0">
                  <a:pos x="88" y="88"/>
                </a:cxn>
                <a:cxn ang="0">
                  <a:pos x="120" y="72"/>
                </a:cxn>
                <a:cxn ang="0">
                  <a:pos x="128" y="40"/>
                </a:cxn>
                <a:cxn ang="0">
                  <a:pos x="120" y="16"/>
                </a:cxn>
                <a:cxn ang="0">
                  <a:pos x="96" y="0"/>
                </a:cxn>
                <a:cxn ang="0">
                  <a:pos x="0" y="0"/>
                </a:cxn>
              </a:cxnLst>
              <a:rect l="0" t="0" r="r" b="b"/>
              <a:pathLst>
                <a:path w="129" h="89">
                  <a:moveTo>
                    <a:pt x="0" y="0"/>
                  </a:moveTo>
                  <a:lnTo>
                    <a:pt x="0" y="88"/>
                  </a:lnTo>
                  <a:lnTo>
                    <a:pt x="88" y="88"/>
                  </a:lnTo>
                  <a:lnTo>
                    <a:pt x="120" y="72"/>
                  </a:lnTo>
                  <a:lnTo>
                    <a:pt x="128" y="40"/>
                  </a:lnTo>
                  <a:lnTo>
                    <a:pt x="120" y="16"/>
                  </a:ln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solidFill>
              <a:srgbClr val="081D58"/>
            </a:solidFill>
            <a:ln w="12700" cap="rnd" cmpd="sng">
              <a:noFill/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6" name="Freeform 19">
              <a:extLst>
                <a:ext uri="{FF2B5EF4-FFF2-40B4-BE49-F238E27FC236}">
                  <a16:creationId xmlns:a16="http://schemas.microsoft.com/office/drawing/2014/main" id="{5153928D-B5BD-2DE5-64EA-9CF4AB44470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89462" y="2650951"/>
              <a:ext cx="204788" cy="14128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88"/>
                </a:cxn>
                <a:cxn ang="0">
                  <a:pos x="88" y="88"/>
                </a:cxn>
                <a:cxn ang="0">
                  <a:pos x="120" y="72"/>
                </a:cxn>
                <a:cxn ang="0">
                  <a:pos x="128" y="40"/>
                </a:cxn>
                <a:cxn ang="0">
                  <a:pos x="120" y="16"/>
                </a:cxn>
                <a:cxn ang="0">
                  <a:pos x="96" y="0"/>
                </a:cxn>
                <a:cxn ang="0">
                  <a:pos x="0" y="0"/>
                </a:cxn>
              </a:cxnLst>
              <a:rect l="0" t="0" r="r" b="b"/>
              <a:pathLst>
                <a:path w="129" h="89">
                  <a:moveTo>
                    <a:pt x="0" y="0"/>
                  </a:moveTo>
                  <a:lnTo>
                    <a:pt x="0" y="88"/>
                  </a:lnTo>
                  <a:lnTo>
                    <a:pt x="88" y="88"/>
                  </a:lnTo>
                  <a:lnTo>
                    <a:pt x="120" y="72"/>
                  </a:lnTo>
                  <a:lnTo>
                    <a:pt x="128" y="40"/>
                  </a:lnTo>
                  <a:lnTo>
                    <a:pt x="120" y="16"/>
                  </a:ln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solidFill>
              <a:srgbClr val="081D58"/>
            </a:solidFill>
            <a:ln w="12700" cap="rnd" cmpd="sng">
              <a:noFill/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7" name="Rectangle 20">
              <a:extLst>
                <a:ext uri="{FF2B5EF4-FFF2-40B4-BE49-F238E27FC236}">
                  <a16:creationId xmlns:a16="http://schemas.microsoft.com/office/drawing/2014/main" id="{426B51B7-7AC3-C33D-169F-40837F360A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2575" y="4479751"/>
              <a:ext cx="2008564" cy="33598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prstTxWarp prst="textNoShape">
                <a:avLst/>
              </a:prstTxWarp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j-lt"/>
                </a:rPr>
                <a:t>x=0     1       2       3     4</a:t>
              </a:r>
            </a:p>
          </p:txBody>
        </p:sp>
        <p:sp>
          <p:nvSpPr>
            <p:cNvPr id="158" name="Rectangle 21">
              <a:extLst>
                <a:ext uri="{FF2B5EF4-FFF2-40B4-BE49-F238E27FC236}">
                  <a16:creationId xmlns:a16="http://schemas.microsoft.com/office/drawing/2014/main" id="{6CCD0FE3-0177-D569-7220-15D9DDA050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8286" y="2473151"/>
              <a:ext cx="540514" cy="2069797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prstTxWarp prst="textNoShape">
                <a:avLst/>
              </a:prstTxWarp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3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j-lt"/>
                </a:rPr>
                <a:t>y=5</a:t>
              </a:r>
            </a:p>
            <a:p>
              <a:pPr marL="0" marR="0" lvl="0" indent="0" algn="r" defTabSz="914400" eaLnBrk="1" fontAlgn="auto" latinLnBrk="0" hangingPunct="1">
                <a:lnSpc>
                  <a:spcPct val="13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j-lt"/>
                </a:rPr>
                <a:t>4</a:t>
              </a:r>
            </a:p>
            <a:p>
              <a:pPr marL="0" marR="0" lvl="0" indent="0" algn="r" defTabSz="914400" eaLnBrk="1" fontAlgn="auto" latinLnBrk="0" hangingPunct="1">
                <a:lnSpc>
                  <a:spcPct val="13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j-lt"/>
                </a:rPr>
                <a:t>3</a:t>
              </a:r>
            </a:p>
            <a:p>
              <a:pPr marL="0" marR="0" lvl="0" indent="0" algn="r" defTabSz="914400" eaLnBrk="1" fontAlgn="auto" latinLnBrk="0" hangingPunct="1">
                <a:lnSpc>
                  <a:spcPct val="13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j-lt"/>
                </a:rPr>
                <a:t>2</a:t>
              </a:r>
            </a:p>
            <a:p>
              <a:pPr marL="0" marR="0" lvl="0" indent="0" algn="r" defTabSz="914400" eaLnBrk="1" fontAlgn="auto" latinLnBrk="0" hangingPunct="1">
                <a:lnSpc>
                  <a:spcPct val="13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j-lt"/>
                </a:rPr>
                <a:t>1</a:t>
              </a:r>
            </a:p>
            <a:p>
              <a:pPr marL="0" marR="0" lvl="0" indent="0" algn="r" defTabSz="914400" eaLnBrk="1" fontAlgn="auto" latinLnBrk="0" hangingPunct="1">
                <a:lnSpc>
                  <a:spcPct val="13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j-lt"/>
                </a:rPr>
                <a:t>0</a:t>
              </a:r>
            </a:p>
          </p:txBody>
        </p:sp>
        <p:sp>
          <p:nvSpPr>
            <p:cNvPr id="159" name="Line 16">
              <a:extLst>
                <a:ext uri="{FF2B5EF4-FFF2-40B4-BE49-F238E27FC236}">
                  <a16:creationId xmlns:a16="http://schemas.microsoft.com/office/drawing/2014/main" id="{06C57876-E74A-48CE-CF99-E1C9008EE77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57936" y="3018119"/>
              <a:ext cx="271181" cy="1494"/>
            </a:xfrm>
            <a:prstGeom prst="line">
              <a:avLst/>
            </a:prstGeom>
            <a:noFill/>
            <a:ln w="50800">
              <a:solidFill>
                <a:srgbClr val="3366FF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0" name="Line 16">
              <a:extLst>
                <a:ext uri="{FF2B5EF4-FFF2-40B4-BE49-F238E27FC236}">
                  <a16:creationId xmlns:a16="http://schemas.microsoft.com/office/drawing/2014/main" id="{57866D56-76C6-EAC1-753C-BB2FC7759C0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99236" y="2722283"/>
              <a:ext cx="690282" cy="4481"/>
            </a:xfrm>
            <a:prstGeom prst="line">
              <a:avLst/>
            </a:prstGeom>
            <a:noFill/>
            <a:ln w="50800">
              <a:solidFill>
                <a:srgbClr val="3366FF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1" name="Line 16">
              <a:extLst>
                <a:ext uri="{FF2B5EF4-FFF2-40B4-BE49-F238E27FC236}">
                  <a16:creationId xmlns:a16="http://schemas.microsoft.com/office/drawing/2014/main" id="{0BF0FCA5-8803-3FFC-CFD8-746B5E2BD10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136588" y="2711824"/>
              <a:ext cx="0" cy="1307352"/>
            </a:xfrm>
            <a:prstGeom prst="line">
              <a:avLst/>
            </a:prstGeom>
            <a:noFill/>
            <a:ln w="50800">
              <a:solidFill>
                <a:srgbClr val="3366FF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2" name="Line 16">
              <a:extLst>
                <a:ext uri="{FF2B5EF4-FFF2-40B4-BE49-F238E27FC236}">
                  <a16:creationId xmlns:a16="http://schemas.microsoft.com/office/drawing/2014/main" id="{AB47D334-F474-CB45-9B0B-2A6CA4993A0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07454" y="3327401"/>
              <a:ext cx="271181" cy="1494"/>
            </a:xfrm>
            <a:prstGeom prst="line">
              <a:avLst/>
            </a:prstGeom>
            <a:noFill/>
            <a:ln w="50800">
              <a:solidFill>
                <a:srgbClr val="3366FF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3" name="Line 16">
              <a:extLst>
                <a:ext uri="{FF2B5EF4-FFF2-40B4-BE49-F238E27FC236}">
                  <a16:creationId xmlns:a16="http://schemas.microsoft.com/office/drawing/2014/main" id="{905C98A9-9D27-F341-C25B-8B22975935F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17912" y="4002742"/>
              <a:ext cx="271181" cy="1494"/>
            </a:xfrm>
            <a:prstGeom prst="line">
              <a:avLst/>
            </a:prstGeom>
            <a:noFill/>
            <a:ln w="50800">
              <a:solidFill>
                <a:srgbClr val="3366FF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0E1B84F5-F8D5-3A28-9302-C73DDAE39D2E}"/>
              </a:ext>
            </a:extLst>
          </p:cNvPr>
          <p:cNvGrpSpPr/>
          <p:nvPr/>
        </p:nvGrpSpPr>
        <p:grpSpPr>
          <a:xfrm>
            <a:off x="9226149" y="3399878"/>
            <a:ext cx="2039937" cy="2260039"/>
            <a:chOff x="5951668" y="2561678"/>
            <a:chExt cx="2039937" cy="2260039"/>
          </a:xfrm>
        </p:grpSpPr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403CCADC-4E9B-B073-0AC1-E514204D58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88205" y="2561678"/>
              <a:ext cx="1778000" cy="1905000"/>
            </a:xfrm>
            <a:prstGeom prst="rect">
              <a:avLst/>
            </a:prstGeom>
            <a:noFill/>
            <a:ln w="12700">
              <a:solidFill>
                <a:srgbClr val="CF0E30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6" name="Line 5">
              <a:extLst>
                <a:ext uri="{FF2B5EF4-FFF2-40B4-BE49-F238E27FC236}">
                  <a16:creationId xmlns:a16="http://schemas.microsoft.com/office/drawing/2014/main" id="{98910C6E-CE25-7200-15D6-B821DE9876E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235955" y="2561678"/>
              <a:ext cx="0" cy="1917700"/>
            </a:xfrm>
            <a:prstGeom prst="line">
              <a:avLst/>
            </a:prstGeom>
            <a:noFill/>
            <a:ln w="12700">
              <a:solidFill>
                <a:srgbClr val="CF0E3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7" name="Line 6">
              <a:extLst>
                <a:ext uri="{FF2B5EF4-FFF2-40B4-BE49-F238E27FC236}">
                  <a16:creationId xmlns:a16="http://schemas.microsoft.com/office/drawing/2014/main" id="{996D35AD-3385-9CD3-1C46-334DF808F8B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512055" y="2561678"/>
              <a:ext cx="0" cy="1917700"/>
            </a:xfrm>
            <a:prstGeom prst="line">
              <a:avLst/>
            </a:prstGeom>
            <a:noFill/>
            <a:ln w="12700">
              <a:solidFill>
                <a:srgbClr val="CF0E3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8" name="Line 7">
              <a:extLst>
                <a:ext uri="{FF2B5EF4-FFF2-40B4-BE49-F238E27FC236}">
                  <a16:creationId xmlns:a16="http://schemas.microsoft.com/office/drawing/2014/main" id="{7955C791-5F3F-6CB8-8AAA-997689F03EF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880355" y="2561678"/>
              <a:ext cx="0" cy="1917700"/>
            </a:xfrm>
            <a:prstGeom prst="line">
              <a:avLst/>
            </a:prstGeom>
            <a:noFill/>
            <a:ln w="12700">
              <a:solidFill>
                <a:srgbClr val="CF0E3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9" name="Line 8">
              <a:extLst>
                <a:ext uri="{FF2B5EF4-FFF2-40B4-BE49-F238E27FC236}">
                  <a16:creationId xmlns:a16="http://schemas.microsoft.com/office/drawing/2014/main" id="{7D90D2C1-4880-DBDE-A7CD-42EF2777775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604255" y="2561678"/>
              <a:ext cx="0" cy="1917700"/>
            </a:xfrm>
            <a:prstGeom prst="line">
              <a:avLst/>
            </a:prstGeom>
            <a:noFill/>
            <a:ln w="12700">
              <a:solidFill>
                <a:srgbClr val="CF0E3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0" name="Line 9">
              <a:extLst>
                <a:ext uri="{FF2B5EF4-FFF2-40B4-BE49-F238E27FC236}">
                  <a16:creationId xmlns:a16="http://schemas.microsoft.com/office/drawing/2014/main" id="{D34FD11C-06AE-7D93-C35A-9B3F303767F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175505" y="2872828"/>
              <a:ext cx="1790700" cy="0"/>
            </a:xfrm>
            <a:prstGeom prst="line">
              <a:avLst/>
            </a:prstGeom>
            <a:noFill/>
            <a:ln w="12700">
              <a:solidFill>
                <a:srgbClr val="CF0E3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1" name="Line 10">
              <a:extLst>
                <a:ext uri="{FF2B5EF4-FFF2-40B4-BE49-F238E27FC236}">
                  <a16:creationId xmlns:a16="http://schemas.microsoft.com/office/drawing/2014/main" id="{4135F8A3-E019-3717-2162-19E10641AC2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162805" y="3190328"/>
              <a:ext cx="1790700" cy="0"/>
            </a:xfrm>
            <a:prstGeom prst="line">
              <a:avLst/>
            </a:prstGeom>
            <a:noFill/>
            <a:ln w="12700">
              <a:solidFill>
                <a:srgbClr val="CF0E3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2" name="Line 11">
              <a:extLst>
                <a:ext uri="{FF2B5EF4-FFF2-40B4-BE49-F238E27FC236}">
                  <a16:creationId xmlns:a16="http://schemas.microsoft.com/office/drawing/2014/main" id="{48A66A37-6E61-7BF0-47F9-4473CDD8CCB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162805" y="3520528"/>
              <a:ext cx="1790700" cy="0"/>
            </a:xfrm>
            <a:prstGeom prst="line">
              <a:avLst/>
            </a:prstGeom>
            <a:noFill/>
            <a:ln w="12700">
              <a:solidFill>
                <a:srgbClr val="CF0E3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3" name="Line 12">
              <a:extLst>
                <a:ext uri="{FF2B5EF4-FFF2-40B4-BE49-F238E27FC236}">
                  <a16:creationId xmlns:a16="http://schemas.microsoft.com/office/drawing/2014/main" id="{F64B21A7-2718-28B0-E9E0-0B8DC970CC2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188205" y="3850728"/>
              <a:ext cx="1790700" cy="0"/>
            </a:xfrm>
            <a:prstGeom prst="line">
              <a:avLst/>
            </a:prstGeom>
            <a:noFill/>
            <a:ln w="12700">
              <a:solidFill>
                <a:srgbClr val="CF0E3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4" name="Line 13">
              <a:extLst>
                <a:ext uri="{FF2B5EF4-FFF2-40B4-BE49-F238E27FC236}">
                  <a16:creationId xmlns:a16="http://schemas.microsoft.com/office/drawing/2014/main" id="{768F66AA-55BD-A887-0366-88E4856F937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200905" y="4168228"/>
              <a:ext cx="1790700" cy="0"/>
            </a:xfrm>
            <a:prstGeom prst="line">
              <a:avLst/>
            </a:prstGeom>
            <a:noFill/>
            <a:ln w="12700">
              <a:solidFill>
                <a:srgbClr val="CF0E3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5" name="Freeform 174">
              <a:extLst>
                <a:ext uri="{FF2B5EF4-FFF2-40B4-BE49-F238E27FC236}">
                  <a16:creationId xmlns:a16="http://schemas.microsoft.com/office/drawing/2014/main" id="{3EF8DDB0-8CD6-1B93-CEA8-C378E84DBDAC}"/>
                </a:ext>
              </a:extLst>
            </p:cNvPr>
            <p:cNvSpPr>
              <a:spLocks/>
            </p:cNvSpPr>
            <p:nvPr/>
          </p:nvSpPr>
          <p:spPr bwMode="auto">
            <a:xfrm>
              <a:off x="6588255" y="2961728"/>
              <a:ext cx="204788" cy="14128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88"/>
                </a:cxn>
                <a:cxn ang="0">
                  <a:pos x="88" y="88"/>
                </a:cxn>
                <a:cxn ang="0">
                  <a:pos x="120" y="72"/>
                </a:cxn>
                <a:cxn ang="0">
                  <a:pos x="128" y="40"/>
                </a:cxn>
                <a:cxn ang="0">
                  <a:pos x="120" y="16"/>
                </a:cxn>
                <a:cxn ang="0">
                  <a:pos x="96" y="0"/>
                </a:cxn>
                <a:cxn ang="0">
                  <a:pos x="0" y="0"/>
                </a:cxn>
              </a:cxnLst>
              <a:rect l="0" t="0" r="r" b="b"/>
              <a:pathLst>
                <a:path w="129" h="89">
                  <a:moveTo>
                    <a:pt x="0" y="0"/>
                  </a:moveTo>
                  <a:lnTo>
                    <a:pt x="0" y="88"/>
                  </a:lnTo>
                  <a:lnTo>
                    <a:pt x="88" y="88"/>
                  </a:lnTo>
                  <a:lnTo>
                    <a:pt x="120" y="72"/>
                  </a:lnTo>
                  <a:lnTo>
                    <a:pt x="128" y="40"/>
                  </a:lnTo>
                  <a:lnTo>
                    <a:pt x="120" y="16"/>
                  </a:ln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solidFill>
              <a:srgbClr val="081D58"/>
            </a:solidFill>
            <a:ln w="12700" cap="rnd" cmpd="sng">
              <a:noFill/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6" name="Freeform 175">
              <a:extLst>
                <a:ext uri="{FF2B5EF4-FFF2-40B4-BE49-F238E27FC236}">
                  <a16:creationId xmlns:a16="http://schemas.microsoft.com/office/drawing/2014/main" id="{2155DDEC-114C-015F-6A67-89764073BE23}"/>
                </a:ext>
              </a:extLst>
            </p:cNvPr>
            <p:cNvSpPr>
              <a:spLocks/>
            </p:cNvSpPr>
            <p:nvPr/>
          </p:nvSpPr>
          <p:spPr bwMode="auto">
            <a:xfrm>
              <a:off x="7312155" y="3939628"/>
              <a:ext cx="204788" cy="14128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88"/>
                </a:cxn>
                <a:cxn ang="0">
                  <a:pos x="88" y="88"/>
                </a:cxn>
                <a:cxn ang="0">
                  <a:pos x="120" y="72"/>
                </a:cxn>
                <a:cxn ang="0">
                  <a:pos x="128" y="40"/>
                </a:cxn>
                <a:cxn ang="0">
                  <a:pos x="120" y="16"/>
                </a:cxn>
                <a:cxn ang="0">
                  <a:pos x="96" y="0"/>
                </a:cxn>
                <a:cxn ang="0">
                  <a:pos x="0" y="0"/>
                </a:cxn>
              </a:cxnLst>
              <a:rect l="0" t="0" r="r" b="b"/>
              <a:pathLst>
                <a:path w="129" h="89">
                  <a:moveTo>
                    <a:pt x="0" y="0"/>
                  </a:moveTo>
                  <a:lnTo>
                    <a:pt x="0" y="88"/>
                  </a:lnTo>
                  <a:lnTo>
                    <a:pt x="88" y="88"/>
                  </a:lnTo>
                  <a:lnTo>
                    <a:pt x="120" y="72"/>
                  </a:lnTo>
                  <a:lnTo>
                    <a:pt x="128" y="40"/>
                  </a:lnTo>
                  <a:lnTo>
                    <a:pt x="120" y="16"/>
                  </a:ln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solidFill>
              <a:srgbClr val="081D58"/>
            </a:solidFill>
            <a:ln w="12700" cap="rnd" cmpd="sng">
              <a:noFill/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7" name="Freeform 18">
              <a:extLst>
                <a:ext uri="{FF2B5EF4-FFF2-40B4-BE49-F238E27FC236}">
                  <a16:creationId xmlns:a16="http://schemas.microsoft.com/office/drawing/2014/main" id="{9D8FFDD3-860B-FDCB-87B5-9086907A43D3}"/>
                </a:ext>
              </a:extLst>
            </p:cNvPr>
            <p:cNvSpPr>
              <a:spLocks/>
            </p:cNvSpPr>
            <p:nvPr/>
          </p:nvSpPr>
          <p:spPr bwMode="auto">
            <a:xfrm>
              <a:off x="7299455" y="3266528"/>
              <a:ext cx="204788" cy="14128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88"/>
                </a:cxn>
                <a:cxn ang="0">
                  <a:pos x="88" y="88"/>
                </a:cxn>
                <a:cxn ang="0">
                  <a:pos x="120" y="72"/>
                </a:cxn>
                <a:cxn ang="0">
                  <a:pos x="128" y="40"/>
                </a:cxn>
                <a:cxn ang="0">
                  <a:pos x="120" y="16"/>
                </a:cxn>
                <a:cxn ang="0">
                  <a:pos x="96" y="0"/>
                </a:cxn>
                <a:cxn ang="0">
                  <a:pos x="0" y="0"/>
                </a:cxn>
              </a:cxnLst>
              <a:rect l="0" t="0" r="r" b="b"/>
              <a:pathLst>
                <a:path w="129" h="89">
                  <a:moveTo>
                    <a:pt x="0" y="0"/>
                  </a:moveTo>
                  <a:lnTo>
                    <a:pt x="0" y="88"/>
                  </a:lnTo>
                  <a:lnTo>
                    <a:pt x="88" y="88"/>
                  </a:lnTo>
                  <a:lnTo>
                    <a:pt x="120" y="72"/>
                  </a:lnTo>
                  <a:lnTo>
                    <a:pt x="128" y="40"/>
                  </a:lnTo>
                  <a:lnTo>
                    <a:pt x="120" y="16"/>
                  </a:ln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solidFill>
              <a:srgbClr val="081D58"/>
            </a:solidFill>
            <a:ln w="12700" cap="rnd" cmpd="sng">
              <a:noFill/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8" name="Freeform 19">
              <a:extLst>
                <a:ext uri="{FF2B5EF4-FFF2-40B4-BE49-F238E27FC236}">
                  <a16:creationId xmlns:a16="http://schemas.microsoft.com/office/drawing/2014/main" id="{5F7683C1-65FB-B900-E0C9-EA4182D9A97C}"/>
                </a:ext>
              </a:extLst>
            </p:cNvPr>
            <p:cNvSpPr>
              <a:spLocks/>
            </p:cNvSpPr>
            <p:nvPr/>
          </p:nvSpPr>
          <p:spPr bwMode="auto">
            <a:xfrm>
              <a:off x="7718555" y="2656928"/>
              <a:ext cx="204788" cy="14128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88"/>
                </a:cxn>
                <a:cxn ang="0">
                  <a:pos x="88" y="88"/>
                </a:cxn>
                <a:cxn ang="0">
                  <a:pos x="120" y="72"/>
                </a:cxn>
                <a:cxn ang="0">
                  <a:pos x="128" y="40"/>
                </a:cxn>
                <a:cxn ang="0">
                  <a:pos x="120" y="16"/>
                </a:cxn>
                <a:cxn ang="0">
                  <a:pos x="96" y="0"/>
                </a:cxn>
                <a:cxn ang="0">
                  <a:pos x="0" y="0"/>
                </a:cxn>
              </a:cxnLst>
              <a:rect l="0" t="0" r="r" b="b"/>
              <a:pathLst>
                <a:path w="129" h="89">
                  <a:moveTo>
                    <a:pt x="0" y="0"/>
                  </a:moveTo>
                  <a:lnTo>
                    <a:pt x="0" y="88"/>
                  </a:lnTo>
                  <a:lnTo>
                    <a:pt x="88" y="88"/>
                  </a:lnTo>
                  <a:lnTo>
                    <a:pt x="120" y="72"/>
                  </a:lnTo>
                  <a:lnTo>
                    <a:pt x="128" y="40"/>
                  </a:lnTo>
                  <a:lnTo>
                    <a:pt x="120" y="16"/>
                  </a:ln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solidFill>
              <a:srgbClr val="081D58"/>
            </a:solidFill>
            <a:ln w="12700" cap="rnd" cmpd="sng">
              <a:noFill/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9" name="Rectangle 20">
              <a:extLst>
                <a:ext uri="{FF2B5EF4-FFF2-40B4-BE49-F238E27FC236}">
                  <a16:creationId xmlns:a16="http://schemas.microsoft.com/office/drawing/2014/main" id="{2AC78689-A1BF-64CC-9CB1-76B3B535FF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51668" y="4485728"/>
              <a:ext cx="2008564" cy="33598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prstTxWarp prst="textNoShape">
                <a:avLst/>
              </a:prstTxWarp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j-lt"/>
                </a:rPr>
                <a:t>x= 0      1      2      3     4</a:t>
              </a:r>
            </a:p>
          </p:txBody>
        </p:sp>
        <p:sp>
          <p:nvSpPr>
            <p:cNvPr id="180" name="Line 16">
              <a:extLst>
                <a:ext uri="{FF2B5EF4-FFF2-40B4-BE49-F238E27FC236}">
                  <a16:creationId xmlns:a16="http://schemas.microsoft.com/office/drawing/2014/main" id="{17B52871-9441-05D1-DDE7-842F6261E13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689163" y="2726767"/>
              <a:ext cx="8217" cy="234574"/>
            </a:xfrm>
            <a:prstGeom prst="line">
              <a:avLst/>
            </a:prstGeom>
            <a:noFill/>
            <a:ln w="50800">
              <a:solidFill>
                <a:srgbClr val="3366FF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81" name="Line 16">
              <a:extLst>
                <a:ext uri="{FF2B5EF4-FFF2-40B4-BE49-F238E27FC236}">
                  <a16:creationId xmlns:a16="http://schemas.microsoft.com/office/drawing/2014/main" id="{FC1B9515-F041-723E-8AF5-A14DE573C64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323105" y="2737221"/>
              <a:ext cx="385483" cy="4484"/>
            </a:xfrm>
            <a:prstGeom prst="line">
              <a:avLst/>
            </a:prstGeom>
            <a:noFill/>
            <a:ln w="50800">
              <a:solidFill>
                <a:srgbClr val="3366FF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82" name="Line 16">
              <a:extLst>
                <a:ext uri="{FF2B5EF4-FFF2-40B4-BE49-F238E27FC236}">
                  <a16:creationId xmlns:a16="http://schemas.microsoft.com/office/drawing/2014/main" id="{03FC84B9-1EAB-2995-DAF6-DDEF10FDCD6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326093" y="2725271"/>
              <a:ext cx="0" cy="1307352"/>
            </a:xfrm>
            <a:prstGeom prst="line">
              <a:avLst/>
            </a:prstGeom>
            <a:noFill/>
            <a:ln w="50800">
              <a:solidFill>
                <a:srgbClr val="3366FF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83" name="Line 16">
              <a:extLst>
                <a:ext uri="{FF2B5EF4-FFF2-40B4-BE49-F238E27FC236}">
                  <a16:creationId xmlns:a16="http://schemas.microsoft.com/office/drawing/2014/main" id="{EAF2FE5E-7756-CED0-9CCB-B41CF7C34C0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327589" y="3333377"/>
              <a:ext cx="980140" cy="5975"/>
            </a:xfrm>
            <a:prstGeom prst="line">
              <a:avLst/>
            </a:prstGeom>
            <a:noFill/>
            <a:ln w="50800">
              <a:solidFill>
                <a:srgbClr val="3366FF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84" name="Line 16">
              <a:extLst>
                <a:ext uri="{FF2B5EF4-FFF2-40B4-BE49-F238E27FC236}">
                  <a16:creationId xmlns:a16="http://schemas.microsoft.com/office/drawing/2014/main" id="{CC06C198-E8E5-DFAD-060C-61258EE6292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345519" y="4016189"/>
              <a:ext cx="980140" cy="5975"/>
            </a:xfrm>
            <a:prstGeom prst="line">
              <a:avLst/>
            </a:prstGeom>
            <a:noFill/>
            <a:ln w="50800">
              <a:solidFill>
                <a:srgbClr val="3366FF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85" name="Line 16">
              <a:extLst>
                <a:ext uri="{FF2B5EF4-FFF2-40B4-BE49-F238E27FC236}">
                  <a16:creationId xmlns:a16="http://schemas.microsoft.com/office/drawing/2014/main" id="{9D488DB7-E770-4DD2-759D-C768F84841B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52234" y="3690471"/>
              <a:ext cx="5975" cy="312270"/>
            </a:xfrm>
            <a:prstGeom prst="line">
              <a:avLst/>
            </a:prstGeom>
            <a:noFill/>
            <a:ln w="50800">
              <a:solidFill>
                <a:srgbClr val="3366FF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86" name="Line 16">
              <a:extLst>
                <a:ext uri="{FF2B5EF4-FFF2-40B4-BE49-F238E27FC236}">
                  <a16:creationId xmlns:a16="http://schemas.microsoft.com/office/drawing/2014/main" id="{BD764EA6-0B6D-A70F-FF6C-AECC869E04D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50740" y="3703915"/>
              <a:ext cx="733613" cy="1497"/>
            </a:xfrm>
            <a:prstGeom prst="line">
              <a:avLst/>
            </a:prstGeom>
            <a:noFill/>
            <a:ln w="50800">
              <a:solidFill>
                <a:srgbClr val="3366FF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87" name="Line 16">
              <a:extLst>
                <a:ext uri="{FF2B5EF4-FFF2-40B4-BE49-F238E27FC236}">
                  <a16:creationId xmlns:a16="http://schemas.microsoft.com/office/drawing/2014/main" id="{15B4981A-7CFA-F4ED-2FE0-DE2096C86E8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752973" y="2801471"/>
              <a:ext cx="1497" cy="902446"/>
            </a:xfrm>
            <a:prstGeom prst="line">
              <a:avLst/>
            </a:prstGeom>
            <a:noFill/>
            <a:ln w="50800">
              <a:solidFill>
                <a:srgbClr val="3366FF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1F77A59A-CCC5-4024-1961-150D392A2799}"/>
              </a:ext>
            </a:extLst>
          </p:cNvPr>
          <p:cNvGrpSpPr/>
          <p:nvPr/>
        </p:nvGrpSpPr>
        <p:grpSpPr>
          <a:xfrm>
            <a:off x="4961274" y="3317328"/>
            <a:ext cx="2304226" cy="2342589"/>
            <a:chOff x="3323685" y="2483608"/>
            <a:chExt cx="2304226" cy="2342589"/>
          </a:xfrm>
        </p:grpSpPr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9B8114BD-89AD-9C4A-71F8-8E0D3CB214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24511" y="2566158"/>
              <a:ext cx="1778000" cy="1905000"/>
            </a:xfrm>
            <a:prstGeom prst="rect">
              <a:avLst/>
            </a:prstGeom>
            <a:noFill/>
            <a:ln w="12700">
              <a:solidFill>
                <a:srgbClr val="CF0E30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90" name="Line 5">
              <a:extLst>
                <a:ext uri="{FF2B5EF4-FFF2-40B4-BE49-F238E27FC236}">
                  <a16:creationId xmlns:a16="http://schemas.microsoft.com/office/drawing/2014/main" id="{906ECF5C-5344-94FC-B8AF-5F8EA409B5A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72261" y="2566158"/>
              <a:ext cx="0" cy="1917700"/>
            </a:xfrm>
            <a:prstGeom prst="line">
              <a:avLst/>
            </a:prstGeom>
            <a:noFill/>
            <a:ln w="12700">
              <a:solidFill>
                <a:srgbClr val="CF0E3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91" name="Line 6">
              <a:extLst>
                <a:ext uri="{FF2B5EF4-FFF2-40B4-BE49-F238E27FC236}">
                  <a16:creationId xmlns:a16="http://schemas.microsoft.com/office/drawing/2014/main" id="{19B2AEEE-9DAD-EDFD-96BC-4F55DD879A7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48361" y="2566158"/>
              <a:ext cx="0" cy="1917700"/>
            </a:xfrm>
            <a:prstGeom prst="line">
              <a:avLst/>
            </a:prstGeom>
            <a:noFill/>
            <a:ln w="12700">
              <a:solidFill>
                <a:srgbClr val="CF0E3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92" name="Line 7">
              <a:extLst>
                <a:ext uri="{FF2B5EF4-FFF2-40B4-BE49-F238E27FC236}">
                  <a16:creationId xmlns:a16="http://schemas.microsoft.com/office/drawing/2014/main" id="{47E270E5-BDC8-DA1A-2097-E0F54F69493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16661" y="2566158"/>
              <a:ext cx="0" cy="1917700"/>
            </a:xfrm>
            <a:prstGeom prst="line">
              <a:avLst/>
            </a:prstGeom>
            <a:noFill/>
            <a:ln w="12700">
              <a:solidFill>
                <a:srgbClr val="CF0E3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93" name="Line 8">
              <a:extLst>
                <a:ext uri="{FF2B5EF4-FFF2-40B4-BE49-F238E27FC236}">
                  <a16:creationId xmlns:a16="http://schemas.microsoft.com/office/drawing/2014/main" id="{F6E6958C-619F-FB56-DED3-C89CA1F66A5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40561" y="2566158"/>
              <a:ext cx="0" cy="1917700"/>
            </a:xfrm>
            <a:prstGeom prst="line">
              <a:avLst/>
            </a:prstGeom>
            <a:noFill/>
            <a:ln w="12700">
              <a:solidFill>
                <a:srgbClr val="CF0E3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94" name="Line 9">
              <a:extLst>
                <a:ext uri="{FF2B5EF4-FFF2-40B4-BE49-F238E27FC236}">
                  <a16:creationId xmlns:a16="http://schemas.microsoft.com/office/drawing/2014/main" id="{F082BBF3-3E21-9045-EC6A-5BAD2C9DC5E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811811" y="2877308"/>
              <a:ext cx="1790700" cy="0"/>
            </a:xfrm>
            <a:prstGeom prst="line">
              <a:avLst/>
            </a:prstGeom>
            <a:noFill/>
            <a:ln w="12700">
              <a:solidFill>
                <a:srgbClr val="CF0E3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95" name="Line 10">
              <a:extLst>
                <a:ext uri="{FF2B5EF4-FFF2-40B4-BE49-F238E27FC236}">
                  <a16:creationId xmlns:a16="http://schemas.microsoft.com/office/drawing/2014/main" id="{1A684830-0E90-B6E2-7BDA-5D58E8E0792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799111" y="3194808"/>
              <a:ext cx="1790700" cy="0"/>
            </a:xfrm>
            <a:prstGeom prst="line">
              <a:avLst/>
            </a:prstGeom>
            <a:noFill/>
            <a:ln w="12700">
              <a:solidFill>
                <a:srgbClr val="CF0E3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96" name="Line 11">
              <a:extLst>
                <a:ext uri="{FF2B5EF4-FFF2-40B4-BE49-F238E27FC236}">
                  <a16:creationId xmlns:a16="http://schemas.microsoft.com/office/drawing/2014/main" id="{04C7A787-85AF-B74B-4BFB-72D0C42F95F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799111" y="3525008"/>
              <a:ext cx="1790700" cy="0"/>
            </a:xfrm>
            <a:prstGeom prst="line">
              <a:avLst/>
            </a:prstGeom>
            <a:noFill/>
            <a:ln w="12700">
              <a:solidFill>
                <a:srgbClr val="CF0E3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97" name="Line 12">
              <a:extLst>
                <a:ext uri="{FF2B5EF4-FFF2-40B4-BE49-F238E27FC236}">
                  <a16:creationId xmlns:a16="http://schemas.microsoft.com/office/drawing/2014/main" id="{9EDCDBFB-EC9C-7015-1301-971559E2995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824511" y="3855208"/>
              <a:ext cx="1790700" cy="0"/>
            </a:xfrm>
            <a:prstGeom prst="line">
              <a:avLst/>
            </a:prstGeom>
            <a:noFill/>
            <a:ln w="12700">
              <a:solidFill>
                <a:srgbClr val="CF0E3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98" name="Line 13">
              <a:extLst>
                <a:ext uri="{FF2B5EF4-FFF2-40B4-BE49-F238E27FC236}">
                  <a16:creationId xmlns:a16="http://schemas.microsoft.com/office/drawing/2014/main" id="{A59D0B52-6963-B227-6954-2D247B7A069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837211" y="4172708"/>
              <a:ext cx="1790700" cy="0"/>
            </a:xfrm>
            <a:prstGeom prst="line">
              <a:avLst/>
            </a:prstGeom>
            <a:noFill/>
            <a:ln w="12700">
              <a:solidFill>
                <a:srgbClr val="CF0E3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99" name="Freeform 198">
              <a:extLst>
                <a:ext uri="{FF2B5EF4-FFF2-40B4-BE49-F238E27FC236}">
                  <a16:creationId xmlns:a16="http://schemas.microsoft.com/office/drawing/2014/main" id="{325E9E0D-EB87-D8FC-4C88-C3366AC8043E}"/>
                </a:ext>
              </a:extLst>
            </p:cNvPr>
            <p:cNvSpPr>
              <a:spLocks/>
            </p:cNvSpPr>
            <p:nvPr/>
          </p:nvSpPr>
          <p:spPr bwMode="auto">
            <a:xfrm>
              <a:off x="4224561" y="2966208"/>
              <a:ext cx="204788" cy="14128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88"/>
                </a:cxn>
                <a:cxn ang="0">
                  <a:pos x="88" y="88"/>
                </a:cxn>
                <a:cxn ang="0">
                  <a:pos x="120" y="72"/>
                </a:cxn>
                <a:cxn ang="0">
                  <a:pos x="128" y="40"/>
                </a:cxn>
                <a:cxn ang="0">
                  <a:pos x="120" y="16"/>
                </a:cxn>
                <a:cxn ang="0">
                  <a:pos x="96" y="0"/>
                </a:cxn>
                <a:cxn ang="0">
                  <a:pos x="0" y="0"/>
                </a:cxn>
              </a:cxnLst>
              <a:rect l="0" t="0" r="r" b="b"/>
              <a:pathLst>
                <a:path w="129" h="89">
                  <a:moveTo>
                    <a:pt x="0" y="0"/>
                  </a:moveTo>
                  <a:lnTo>
                    <a:pt x="0" y="88"/>
                  </a:lnTo>
                  <a:lnTo>
                    <a:pt x="88" y="88"/>
                  </a:lnTo>
                  <a:lnTo>
                    <a:pt x="120" y="72"/>
                  </a:lnTo>
                  <a:lnTo>
                    <a:pt x="128" y="40"/>
                  </a:lnTo>
                  <a:lnTo>
                    <a:pt x="120" y="16"/>
                  </a:ln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solidFill>
              <a:srgbClr val="081D58"/>
            </a:solidFill>
            <a:ln w="12700" cap="rnd" cmpd="sng">
              <a:noFill/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00" name="Freeform 199">
              <a:extLst>
                <a:ext uri="{FF2B5EF4-FFF2-40B4-BE49-F238E27FC236}">
                  <a16:creationId xmlns:a16="http://schemas.microsoft.com/office/drawing/2014/main" id="{67C8D735-EC12-BFBA-A232-BC40A07252F7}"/>
                </a:ext>
              </a:extLst>
            </p:cNvPr>
            <p:cNvSpPr>
              <a:spLocks/>
            </p:cNvSpPr>
            <p:nvPr/>
          </p:nvSpPr>
          <p:spPr bwMode="auto">
            <a:xfrm>
              <a:off x="4948461" y="3944108"/>
              <a:ext cx="204788" cy="14128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88"/>
                </a:cxn>
                <a:cxn ang="0">
                  <a:pos x="88" y="88"/>
                </a:cxn>
                <a:cxn ang="0">
                  <a:pos x="120" y="72"/>
                </a:cxn>
                <a:cxn ang="0">
                  <a:pos x="128" y="40"/>
                </a:cxn>
                <a:cxn ang="0">
                  <a:pos x="120" y="16"/>
                </a:cxn>
                <a:cxn ang="0">
                  <a:pos x="96" y="0"/>
                </a:cxn>
                <a:cxn ang="0">
                  <a:pos x="0" y="0"/>
                </a:cxn>
              </a:cxnLst>
              <a:rect l="0" t="0" r="r" b="b"/>
              <a:pathLst>
                <a:path w="129" h="89">
                  <a:moveTo>
                    <a:pt x="0" y="0"/>
                  </a:moveTo>
                  <a:lnTo>
                    <a:pt x="0" y="88"/>
                  </a:lnTo>
                  <a:lnTo>
                    <a:pt x="88" y="88"/>
                  </a:lnTo>
                  <a:lnTo>
                    <a:pt x="120" y="72"/>
                  </a:lnTo>
                  <a:lnTo>
                    <a:pt x="128" y="40"/>
                  </a:lnTo>
                  <a:lnTo>
                    <a:pt x="120" y="16"/>
                  </a:ln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solidFill>
              <a:srgbClr val="081D58"/>
            </a:solidFill>
            <a:ln w="12700" cap="rnd" cmpd="sng">
              <a:noFill/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01" name="Freeform 18">
              <a:extLst>
                <a:ext uri="{FF2B5EF4-FFF2-40B4-BE49-F238E27FC236}">
                  <a16:creationId xmlns:a16="http://schemas.microsoft.com/office/drawing/2014/main" id="{7A70CA6F-99DF-B2C0-0A83-27214C9BEC74}"/>
                </a:ext>
              </a:extLst>
            </p:cNvPr>
            <p:cNvSpPr>
              <a:spLocks/>
            </p:cNvSpPr>
            <p:nvPr/>
          </p:nvSpPr>
          <p:spPr bwMode="auto">
            <a:xfrm>
              <a:off x="4935761" y="3271008"/>
              <a:ext cx="204788" cy="14128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88"/>
                </a:cxn>
                <a:cxn ang="0">
                  <a:pos x="88" y="88"/>
                </a:cxn>
                <a:cxn ang="0">
                  <a:pos x="120" y="72"/>
                </a:cxn>
                <a:cxn ang="0">
                  <a:pos x="128" y="40"/>
                </a:cxn>
                <a:cxn ang="0">
                  <a:pos x="120" y="16"/>
                </a:cxn>
                <a:cxn ang="0">
                  <a:pos x="96" y="0"/>
                </a:cxn>
                <a:cxn ang="0">
                  <a:pos x="0" y="0"/>
                </a:cxn>
              </a:cxnLst>
              <a:rect l="0" t="0" r="r" b="b"/>
              <a:pathLst>
                <a:path w="129" h="89">
                  <a:moveTo>
                    <a:pt x="0" y="0"/>
                  </a:moveTo>
                  <a:lnTo>
                    <a:pt x="0" y="88"/>
                  </a:lnTo>
                  <a:lnTo>
                    <a:pt x="88" y="88"/>
                  </a:lnTo>
                  <a:lnTo>
                    <a:pt x="120" y="72"/>
                  </a:lnTo>
                  <a:lnTo>
                    <a:pt x="128" y="40"/>
                  </a:lnTo>
                  <a:lnTo>
                    <a:pt x="120" y="16"/>
                  </a:ln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solidFill>
              <a:srgbClr val="081D58"/>
            </a:solidFill>
            <a:ln w="12700" cap="rnd" cmpd="sng">
              <a:noFill/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02" name="Freeform 19">
              <a:extLst>
                <a:ext uri="{FF2B5EF4-FFF2-40B4-BE49-F238E27FC236}">
                  <a16:creationId xmlns:a16="http://schemas.microsoft.com/office/drawing/2014/main" id="{5289C186-E479-8056-4E8E-DAD56B690DA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54861" y="2661408"/>
              <a:ext cx="204788" cy="14128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88"/>
                </a:cxn>
                <a:cxn ang="0">
                  <a:pos x="88" y="88"/>
                </a:cxn>
                <a:cxn ang="0">
                  <a:pos x="120" y="72"/>
                </a:cxn>
                <a:cxn ang="0">
                  <a:pos x="128" y="40"/>
                </a:cxn>
                <a:cxn ang="0">
                  <a:pos x="120" y="16"/>
                </a:cxn>
                <a:cxn ang="0">
                  <a:pos x="96" y="0"/>
                </a:cxn>
                <a:cxn ang="0">
                  <a:pos x="0" y="0"/>
                </a:cxn>
              </a:cxnLst>
              <a:rect l="0" t="0" r="r" b="b"/>
              <a:pathLst>
                <a:path w="129" h="89">
                  <a:moveTo>
                    <a:pt x="0" y="0"/>
                  </a:moveTo>
                  <a:lnTo>
                    <a:pt x="0" y="88"/>
                  </a:lnTo>
                  <a:lnTo>
                    <a:pt x="88" y="88"/>
                  </a:lnTo>
                  <a:lnTo>
                    <a:pt x="120" y="72"/>
                  </a:lnTo>
                  <a:lnTo>
                    <a:pt x="128" y="40"/>
                  </a:lnTo>
                  <a:lnTo>
                    <a:pt x="120" y="16"/>
                  </a:ln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solidFill>
              <a:srgbClr val="081D58"/>
            </a:solidFill>
            <a:ln w="12700" cap="rnd" cmpd="sng">
              <a:noFill/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03" name="Rectangle 20">
              <a:extLst>
                <a:ext uri="{FF2B5EF4-FFF2-40B4-BE49-F238E27FC236}">
                  <a16:creationId xmlns:a16="http://schemas.microsoft.com/office/drawing/2014/main" id="{4D66F352-047F-6AC1-3C6A-01A7863284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87974" y="4490208"/>
              <a:ext cx="2008564" cy="33598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prstTxWarp prst="textNoShape">
                <a:avLst/>
              </a:prstTxWarp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j-lt"/>
                </a:rPr>
                <a:t>x=0        1      2     3     4</a:t>
              </a:r>
            </a:p>
          </p:txBody>
        </p:sp>
        <p:sp>
          <p:nvSpPr>
            <p:cNvPr id="204" name="Rectangle 21">
              <a:extLst>
                <a:ext uri="{FF2B5EF4-FFF2-40B4-BE49-F238E27FC236}">
                  <a16:creationId xmlns:a16="http://schemas.microsoft.com/office/drawing/2014/main" id="{8D91640E-F4D7-6BBD-0806-FFB5D3588D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3685" y="2483608"/>
              <a:ext cx="540514" cy="2069797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prstTxWarp prst="textNoShape">
                <a:avLst/>
              </a:prstTxWarp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3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j-lt"/>
                </a:rPr>
                <a:t>y=5</a:t>
              </a:r>
            </a:p>
            <a:p>
              <a:pPr marL="0" marR="0" lvl="0" indent="0" algn="r" defTabSz="914400" eaLnBrk="1" fontAlgn="auto" latinLnBrk="0" hangingPunct="1">
                <a:lnSpc>
                  <a:spcPct val="13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j-lt"/>
                </a:rPr>
                <a:t>4</a:t>
              </a:r>
            </a:p>
            <a:p>
              <a:pPr marL="0" marR="0" lvl="0" indent="0" algn="r" defTabSz="914400" eaLnBrk="1" fontAlgn="auto" latinLnBrk="0" hangingPunct="1">
                <a:lnSpc>
                  <a:spcPct val="13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j-lt"/>
                </a:rPr>
                <a:t>3</a:t>
              </a:r>
            </a:p>
            <a:p>
              <a:pPr marL="0" marR="0" lvl="0" indent="0" algn="r" defTabSz="914400" eaLnBrk="1" fontAlgn="auto" latinLnBrk="0" hangingPunct="1">
                <a:lnSpc>
                  <a:spcPct val="13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j-lt"/>
                </a:rPr>
                <a:t>2</a:t>
              </a:r>
            </a:p>
            <a:p>
              <a:pPr marL="0" marR="0" lvl="0" indent="0" algn="r" defTabSz="914400" eaLnBrk="1" fontAlgn="auto" latinLnBrk="0" hangingPunct="1">
                <a:lnSpc>
                  <a:spcPct val="13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j-lt"/>
                </a:rPr>
                <a:t>1</a:t>
              </a:r>
            </a:p>
            <a:p>
              <a:pPr marL="0" marR="0" lvl="0" indent="0" algn="r" defTabSz="914400" eaLnBrk="1" fontAlgn="auto" latinLnBrk="0" hangingPunct="1">
                <a:lnSpc>
                  <a:spcPct val="13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j-lt"/>
                </a:rPr>
                <a:t>0</a:t>
              </a:r>
            </a:p>
          </p:txBody>
        </p:sp>
        <p:sp>
          <p:nvSpPr>
            <p:cNvPr id="205" name="Line 16">
              <a:extLst>
                <a:ext uri="{FF2B5EF4-FFF2-40B4-BE49-F238E27FC236}">
                  <a16:creationId xmlns:a16="http://schemas.microsoft.com/office/drawing/2014/main" id="{430F4603-59E8-546B-714E-099F649F3C8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325469" y="2731247"/>
              <a:ext cx="8217" cy="234574"/>
            </a:xfrm>
            <a:prstGeom prst="line">
              <a:avLst/>
            </a:prstGeom>
            <a:noFill/>
            <a:ln w="50800">
              <a:solidFill>
                <a:srgbClr val="3366FF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06" name="Line 16">
              <a:extLst>
                <a:ext uri="{FF2B5EF4-FFF2-40B4-BE49-F238E27FC236}">
                  <a16:creationId xmlns:a16="http://schemas.microsoft.com/office/drawing/2014/main" id="{D05E83AE-3260-11A4-5B05-791792004F5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317999" y="2732739"/>
              <a:ext cx="1036918" cy="1493"/>
            </a:xfrm>
            <a:prstGeom prst="line">
              <a:avLst/>
            </a:prstGeom>
            <a:noFill/>
            <a:ln w="50800">
              <a:solidFill>
                <a:srgbClr val="3366FF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07" name="Line 16">
              <a:extLst>
                <a:ext uri="{FF2B5EF4-FFF2-40B4-BE49-F238E27FC236}">
                  <a16:creationId xmlns:a16="http://schemas.microsoft.com/office/drawing/2014/main" id="{12548244-B780-F49A-6D7E-06BDA41296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701987" y="2722281"/>
              <a:ext cx="0" cy="1307352"/>
            </a:xfrm>
            <a:prstGeom prst="line">
              <a:avLst/>
            </a:prstGeom>
            <a:noFill/>
            <a:ln w="50800">
              <a:solidFill>
                <a:srgbClr val="3366FF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08" name="Line 16">
              <a:extLst>
                <a:ext uri="{FF2B5EF4-FFF2-40B4-BE49-F238E27FC236}">
                  <a16:creationId xmlns:a16="http://schemas.microsoft.com/office/drawing/2014/main" id="{B51C3C8A-2A6D-888D-6A3A-D51BA3FC2CA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672853" y="3337858"/>
              <a:ext cx="271181" cy="1494"/>
            </a:xfrm>
            <a:prstGeom prst="line">
              <a:avLst/>
            </a:prstGeom>
            <a:noFill/>
            <a:ln w="50800">
              <a:solidFill>
                <a:srgbClr val="3366FF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09" name="Line 16">
              <a:extLst>
                <a:ext uri="{FF2B5EF4-FFF2-40B4-BE49-F238E27FC236}">
                  <a16:creationId xmlns:a16="http://schemas.microsoft.com/office/drawing/2014/main" id="{709564F0-8D21-CECE-C693-A9EC9E03246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698253" y="4013199"/>
              <a:ext cx="271181" cy="1494"/>
            </a:xfrm>
            <a:prstGeom prst="line">
              <a:avLst/>
            </a:prstGeom>
            <a:noFill/>
            <a:ln w="50800">
              <a:solidFill>
                <a:srgbClr val="3366FF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210" name="Rectangle 21">
            <a:extLst>
              <a:ext uri="{FF2B5EF4-FFF2-40B4-BE49-F238E27FC236}">
                <a16:creationId xmlns:a16="http://schemas.microsoft.com/office/drawing/2014/main" id="{7F5FA368-7F26-8EC0-DFBA-FD3A909A60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84073" y="3330331"/>
            <a:ext cx="540514" cy="206979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prstTxWarp prst="textNoShape">
              <a:avLst/>
            </a:prstTxWarp>
            <a:spAutoFit/>
          </a:bodyPr>
          <a:lstStyle/>
          <a:p>
            <a:pPr marL="0" marR="0" lvl="0" indent="0" algn="r" defTabSz="91440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</a:rPr>
              <a:t>y=5</a:t>
            </a:r>
          </a:p>
          <a:p>
            <a:pPr marL="0" marR="0" lvl="0" indent="0" algn="r" defTabSz="91440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</a:rPr>
              <a:t>4</a:t>
            </a:r>
          </a:p>
          <a:p>
            <a:pPr marL="0" marR="0" lvl="0" indent="0" algn="r" defTabSz="91440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</a:rPr>
              <a:t>3</a:t>
            </a:r>
          </a:p>
          <a:p>
            <a:pPr marL="0" marR="0" lvl="0" indent="0" algn="r" defTabSz="91440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</a:rPr>
              <a:t>2</a:t>
            </a:r>
          </a:p>
          <a:p>
            <a:pPr marL="0" marR="0" lvl="0" indent="0" algn="r" defTabSz="91440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</a:rPr>
              <a:t>1</a:t>
            </a:r>
          </a:p>
          <a:p>
            <a:pPr marL="0" marR="0" lvl="0" indent="0" algn="r" defTabSz="91440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1127111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914C10-E646-B7A6-C0A6-5824DC66A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Half-perimeter Wirelength (HPWL)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1B5C5B-2BBF-DADA-7328-B4F6EE5783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Most placers adopt</a:t>
            </a:r>
            <a:r>
              <a:rPr lang="en-US" b="1" dirty="0">
                <a:solidFill>
                  <a:srgbClr val="FF0000"/>
                </a:solidFill>
              </a:rPr>
              <a:t> Half-Perimeter Wirelength (</a:t>
            </a:r>
            <a:r>
              <a:rPr lang="en-US" sz="1600" b="1" dirty="0">
                <a:solidFill>
                  <a:srgbClr val="FF0000"/>
                </a:solidFill>
              </a:rPr>
              <a:t>HPWL</a:t>
            </a:r>
            <a:r>
              <a:rPr lang="en-US" b="1" dirty="0">
                <a:solidFill>
                  <a:srgbClr val="FF0000"/>
                </a:solidFill>
              </a:rPr>
              <a:t>)</a:t>
            </a:r>
          </a:p>
          <a:p>
            <a:pPr lvl="1"/>
            <a:r>
              <a:rPr lang="en-US" dirty="0"/>
              <a:t>Also know as Bounding Box (</a:t>
            </a:r>
            <a:r>
              <a:rPr lang="en-US" sz="1200" dirty="0"/>
              <a:t>BBOX</a:t>
            </a:r>
            <a:r>
              <a:rPr lang="en-US" dirty="0"/>
              <a:t>) wirelength</a:t>
            </a:r>
          </a:p>
          <a:p>
            <a:pPr lvl="1"/>
            <a:r>
              <a:rPr lang="en-US" dirty="0"/>
              <a:t>Put smallest “bounding” box around all gates</a:t>
            </a:r>
          </a:p>
          <a:p>
            <a:pPr lvl="1"/>
            <a:r>
              <a:rPr lang="en-US" dirty="0"/>
              <a:t>Assume gate lives in “center” of the grid slot</a:t>
            </a:r>
          </a:p>
          <a:p>
            <a:pPr lvl="1"/>
            <a:r>
              <a:rPr lang="en-US" dirty="0"/>
              <a:t>Add width (∆X) and height (∆Y) of the BBOX for the wirelength estimate</a:t>
            </a:r>
          </a:p>
          <a:p>
            <a:endParaRPr lang="en-US" dirty="0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C43C6888-86DD-B564-B697-CEFF45EB9C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43036" y="4038931"/>
            <a:ext cx="1778000" cy="1905000"/>
          </a:xfrm>
          <a:prstGeom prst="rect">
            <a:avLst/>
          </a:prstGeom>
          <a:noFill/>
          <a:ln w="12700">
            <a:solidFill>
              <a:srgbClr val="CF0E30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Line 5">
            <a:extLst>
              <a:ext uri="{FF2B5EF4-FFF2-40B4-BE49-F238E27FC236}">
                <a16:creationId xmlns:a16="http://schemas.microsoft.com/office/drawing/2014/main" id="{3488BCDE-A2B9-3855-296E-7B18A21C0BEA}"/>
              </a:ext>
            </a:extLst>
          </p:cNvPr>
          <p:cNvSpPr>
            <a:spLocks noChangeShapeType="1"/>
          </p:cNvSpPr>
          <p:nvPr/>
        </p:nvSpPr>
        <p:spPr bwMode="auto">
          <a:xfrm>
            <a:off x="4190786" y="4038931"/>
            <a:ext cx="0" cy="1917700"/>
          </a:xfrm>
          <a:prstGeom prst="line">
            <a:avLst/>
          </a:prstGeom>
          <a:noFill/>
          <a:ln w="12700">
            <a:solidFill>
              <a:srgbClr val="CF0E3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" name="Line 6">
            <a:extLst>
              <a:ext uri="{FF2B5EF4-FFF2-40B4-BE49-F238E27FC236}">
                <a16:creationId xmlns:a16="http://schemas.microsoft.com/office/drawing/2014/main" id="{4637A77A-99C8-698E-9E01-4DCA29B34623}"/>
              </a:ext>
            </a:extLst>
          </p:cNvPr>
          <p:cNvSpPr>
            <a:spLocks noChangeShapeType="1"/>
          </p:cNvSpPr>
          <p:nvPr/>
        </p:nvSpPr>
        <p:spPr bwMode="auto">
          <a:xfrm>
            <a:off x="3466886" y="4038931"/>
            <a:ext cx="0" cy="1917700"/>
          </a:xfrm>
          <a:prstGeom prst="line">
            <a:avLst/>
          </a:prstGeom>
          <a:noFill/>
          <a:ln w="12700">
            <a:solidFill>
              <a:srgbClr val="CF0E3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Line 7">
            <a:extLst>
              <a:ext uri="{FF2B5EF4-FFF2-40B4-BE49-F238E27FC236}">
                <a16:creationId xmlns:a16="http://schemas.microsoft.com/office/drawing/2014/main" id="{26D8D558-45F0-E74D-7157-6382080B46DC}"/>
              </a:ext>
            </a:extLst>
          </p:cNvPr>
          <p:cNvSpPr>
            <a:spLocks noChangeShapeType="1"/>
          </p:cNvSpPr>
          <p:nvPr/>
        </p:nvSpPr>
        <p:spPr bwMode="auto">
          <a:xfrm>
            <a:off x="3835186" y="4038931"/>
            <a:ext cx="0" cy="1917700"/>
          </a:xfrm>
          <a:prstGeom prst="line">
            <a:avLst/>
          </a:prstGeom>
          <a:noFill/>
          <a:ln w="12700">
            <a:solidFill>
              <a:srgbClr val="CF0E3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" name="Line 8">
            <a:extLst>
              <a:ext uri="{FF2B5EF4-FFF2-40B4-BE49-F238E27FC236}">
                <a16:creationId xmlns:a16="http://schemas.microsoft.com/office/drawing/2014/main" id="{5C110F82-0501-C71A-AC52-5232B1C8850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59086" y="4038931"/>
            <a:ext cx="0" cy="1917700"/>
          </a:xfrm>
          <a:prstGeom prst="line">
            <a:avLst/>
          </a:prstGeom>
          <a:noFill/>
          <a:ln w="12700">
            <a:solidFill>
              <a:srgbClr val="CF0E3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" name="Line 9">
            <a:extLst>
              <a:ext uri="{FF2B5EF4-FFF2-40B4-BE49-F238E27FC236}">
                <a16:creationId xmlns:a16="http://schemas.microsoft.com/office/drawing/2014/main" id="{FF783059-4CB8-394F-6DE6-7E5C7038BE2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130336" y="4350081"/>
            <a:ext cx="1790700" cy="0"/>
          </a:xfrm>
          <a:prstGeom prst="line">
            <a:avLst/>
          </a:prstGeom>
          <a:noFill/>
          <a:ln w="12700">
            <a:solidFill>
              <a:srgbClr val="CF0E3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" name="Line 10">
            <a:extLst>
              <a:ext uri="{FF2B5EF4-FFF2-40B4-BE49-F238E27FC236}">
                <a16:creationId xmlns:a16="http://schemas.microsoft.com/office/drawing/2014/main" id="{5FD0F5C7-7D4F-25A0-F53B-4BF1A255E9E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117636" y="4667581"/>
            <a:ext cx="1790700" cy="0"/>
          </a:xfrm>
          <a:prstGeom prst="line">
            <a:avLst/>
          </a:prstGeom>
          <a:noFill/>
          <a:ln w="12700">
            <a:solidFill>
              <a:srgbClr val="CF0E3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" name="Line 11">
            <a:extLst>
              <a:ext uri="{FF2B5EF4-FFF2-40B4-BE49-F238E27FC236}">
                <a16:creationId xmlns:a16="http://schemas.microsoft.com/office/drawing/2014/main" id="{AE2EDEAE-5F0C-3A65-B887-A5D57C8D68C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117636" y="4997781"/>
            <a:ext cx="1790700" cy="0"/>
          </a:xfrm>
          <a:prstGeom prst="line">
            <a:avLst/>
          </a:prstGeom>
          <a:noFill/>
          <a:ln w="12700">
            <a:solidFill>
              <a:srgbClr val="CF0E3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2" name="Line 12">
            <a:extLst>
              <a:ext uri="{FF2B5EF4-FFF2-40B4-BE49-F238E27FC236}">
                <a16:creationId xmlns:a16="http://schemas.microsoft.com/office/drawing/2014/main" id="{0DCA8615-3021-267D-4732-DB69C4EA63E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143036" y="5327981"/>
            <a:ext cx="1790700" cy="0"/>
          </a:xfrm>
          <a:prstGeom prst="line">
            <a:avLst/>
          </a:prstGeom>
          <a:noFill/>
          <a:ln w="12700">
            <a:solidFill>
              <a:srgbClr val="CF0E3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3" name="Line 13">
            <a:extLst>
              <a:ext uri="{FF2B5EF4-FFF2-40B4-BE49-F238E27FC236}">
                <a16:creationId xmlns:a16="http://schemas.microsoft.com/office/drawing/2014/main" id="{2B3F8348-12A9-C6C9-9A86-B360C3F621C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155736" y="5645481"/>
            <a:ext cx="1790700" cy="0"/>
          </a:xfrm>
          <a:prstGeom prst="line">
            <a:avLst/>
          </a:prstGeom>
          <a:noFill/>
          <a:ln w="12700">
            <a:solidFill>
              <a:srgbClr val="CF0E3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4" name="Rectangle 34">
            <a:extLst>
              <a:ext uri="{FF2B5EF4-FFF2-40B4-BE49-F238E27FC236}">
                <a16:creationId xmlns:a16="http://schemas.microsoft.com/office/drawing/2014/main" id="{BA5E6AF6-8284-B7E8-2FD7-33E8C2DEC8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1099" y="5975681"/>
            <a:ext cx="2062337" cy="33598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prstTxWarp prst="textNoShape">
              <a:avLst/>
            </a:prstTxWarp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</a:rPr>
              <a:t>x=0     1     2    3    4</a:t>
            </a:r>
          </a:p>
        </p:txBody>
      </p:sp>
      <p:sp>
        <p:nvSpPr>
          <p:cNvPr id="15" name="Rectangle 35">
            <a:extLst>
              <a:ext uri="{FF2B5EF4-FFF2-40B4-BE49-F238E27FC236}">
                <a16:creationId xmlns:a16="http://schemas.microsoft.com/office/drawing/2014/main" id="{CA4D20AB-C6A4-F378-62C1-283D681149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16810" y="3969081"/>
            <a:ext cx="540514" cy="206979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prstTxWarp prst="textNoShape">
              <a:avLst/>
            </a:prstTxWarp>
            <a:spAutoFit/>
          </a:bodyPr>
          <a:lstStyle/>
          <a:p>
            <a:pPr marL="0" marR="0" lvl="0" indent="0" algn="r" defTabSz="91440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</a:rPr>
              <a:t>y=5</a:t>
            </a:r>
          </a:p>
          <a:p>
            <a:pPr marL="0" marR="0" lvl="0" indent="0" algn="r" defTabSz="91440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</a:rPr>
              <a:t>4</a:t>
            </a:r>
          </a:p>
          <a:p>
            <a:pPr marL="0" marR="0" lvl="0" indent="0" algn="r" defTabSz="91440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</a:rPr>
              <a:t>3</a:t>
            </a:r>
          </a:p>
          <a:p>
            <a:pPr marL="0" marR="0" lvl="0" indent="0" algn="r" defTabSz="91440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</a:rPr>
              <a:t>2</a:t>
            </a:r>
          </a:p>
          <a:p>
            <a:pPr marL="0" marR="0" lvl="0" indent="0" algn="r" defTabSz="91440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</a:rPr>
              <a:t>1</a:t>
            </a:r>
          </a:p>
          <a:p>
            <a:pPr marL="0" marR="0" lvl="0" indent="0" algn="r" defTabSz="91440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</a:rPr>
              <a:t>0</a:t>
            </a:r>
          </a:p>
        </p:txBody>
      </p:sp>
      <p:sp>
        <p:nvSpPr>
          <p:cNvPr id="16" name="Line 16">
            <a:extLst>
              <a:ext uri="{FF2B5EF4-FFF2-40B4-BE49-F238E27FC236}">
                <a16:creationId xmlns:a16="http://schemas.microsoft.com/office/drawing/2014/main" id="{0515EB9C-8899-7162-9E3C-DC555EB8CAE3}"/>
              </a:ext>
            </a:extLst>
          </p:cNvPr>
          <p:cNvSpPr>
            <a:spLocks noChangeShapeType="1"/>
          </p:cNvSpPr>
          <p:nvPr/>
        </p:nvSpPr>
        <p:spPr bwMode="auto">
          <a:xfrm>
            <a:off x="4033902" y="5481127"/>
            <a:ext cx="246531" cy="0"/>
          </a:xfrm>
          <a:prstGeom prst="line">
            <a:avLst/>
          </a:prstGeom>
          <a:noFill/>
          <a:ln w="50800">
            <a:solidFill>
              <a:srgbClr val="3366FF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7" name="Freeform 14">
            <a:extLst>
              <a:ext uri="{FF2B5EF4-FFF2-40B4-BE49-F238E27FC236}">
                <a16:creationId xmlns:a16="http://schemas.microsoft.com/office/drawing/2014/main" id="{A7417FE2-85CE-7930-35FD-4D7E7A919F62}"/>
              </a:ext>
            </a:extLst>
          </p:cNvPr>
          <p:cNvSpPr>
            <a:spLocks/>
          </p:cNvSpPr>
          <p:nvPr/>
        </p:nvSpPr>
        <p:spPr bwMode="auto">
          <a:xfrm>
            <a:off x="3543086" y="4438981"/>
            <a:ext cx="204788" cy="14128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88"/>
              </a:cxn>
              <a:cxn ang="0">
                <a:pos x="88" y="88"/>
              </a:cxn>
              <a:cxn ang="0">
                <a:pos x="120" y="72"/>
              </a:cxn>
              <a:cxn ang="0">
                <a:pos x="128" y="40"/>
              </a:cxn>
              <a:cxn ang="0">
                <a:pos x="120" y="16"/>
              </a:cxn>
              <a:cxn ang="0">
                <a:pos x="96" y="0"/>
              </a:cxn>
              <a:cxn ang="0">
                <a:pos x="0" y="0"/>
              </a:cxn>
            </a:cxnLst>
            <a:rect l="0" t="0" r="r" b="b"/>
            <a:pathLst>
              <a:path w="129" h="89">
                <a:moveTo>
                  <a:pt x="0" y="0"/>
                </a:moveTo>
                <a:lnTo>
                  <a:pt x="0" y="88"/>
                </a:lnTo>
                <a:lnTo>
                  <a:pt x="88" y="88"/>
                </a:lnTo>
                <a:lnTo>
                  <a:pt x="120" y="72"/>
                </a:lnTo>
                <a:lnTo>
                  <a:pt x="128" y="40"/>
                </a:lnTo>
                <a:lnTo>
                  <a:pt x="120" y="16"/>
                </a:lnTo>
                <a:lnTo>
                  <a:pt x="96" y="0"/>
                </a:lnTo>
                <a:lnTo>
                  <a:pt x="0" y="0"/>
                </a:lnTo>
              </a:path>
            </a:pathLst>
          </a:custGeom>
          <a:solidFill>
            <a:srgbClr val="081D58"/>
          </a:solidFill>
          <a:ln w="12700" cap="rnd" cmpd="sng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8" name="Freeform 15">
            <a:extLst>
              <a:ext uri="{FF2B5EF4-FFF2-40B4-BE49-F238E27FC236}">
                <a16:creationId xmlns:a16="http://schemas.microsoft.com/office/drawing/2014/main" id="{D2CB304D-3CC0-FAA3-FEAA-2D5E9B258B2F}"/>
              </a:ext>
            </a:extLst>
          </p:cNvPr>
          <p:cNvSpPr>
            <a:spLocks/>
          </p:cNvSpPr>
          <p:nvPr/>
        </p:nvSpPr>
        <p:spPr bwMode="auto">
          <a:xfrm>
            <a:off x="4266986" y="5416881"/>
            <a:ext cx="204788" cy="14128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88"/>
              </a:cxn>
              <a:cxn ang="0">
                <a:pos x="88" y="88"/>
              </a:cxn>
              <a:cxn ang="0">
                <a:pos x="120" y="72"/>
              </a:cxn>
              <a:cxn ang="0">
                <a:pos x="128" y="40"/>
              </a:cxn>
              <a:cxn ang="0">
                <a:pos x="120" y="16"/>
              </a:cxn>
              <a:cxn ang="0">
                <a:pos x="96" y="0"/>
              </a:cxn>
              <a:cxn ang="0">
                <a:pos x="0" y="0"/>
              </a:cxn>
            </a:cxnLst>
            <a:rect l="0" t="0" r="r" b="b"/>
            <a:pathLst>
              <a:path w="129" h="89">
                <a:moveTo>
                  <a:pt x="0" y="0"/>
                </a:moveTo>
                <a:lnTo>
                  <a:pt x="0" y="88"/>
                </a:lnTo>
                <a:lnTo>
                  <a:pt x="88" y="88"/>
                </a:lnTo>
                <a:lnTo>
                  <a:pt x="120" y="72"/>
                </a:lnTo>
                <a:lnTo>
                  <a:pt x="128" y="40"/>
                </a:lnTo>
                <a:lnTo>
                  <a:pt x="120" y="16"/>
                </a:lnTo>
                <a:lnTo>
                  <a:pt x="96" y="0"/>
                </a:lnTo>
                <a:lnTo>
                  <a:pt x="0" y="0"/>
                </a:lnTo>
              </a:path>
            </a:pathLst>
          </a:custGeom>
          <a:solidFill>
            <a:srgbClr val="081D58"/>
          </a:solidFill>
          <a:ln w="12700" cap="rnd" cmpd="sng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9" name="Line 16">
            <a:extLst>
              <a:ext uri="{FF2B5EF4-FFF2-40B4-BE49-F238E27FC236}">
                <a16:creationId xmlns:a16="http://schemas.microsoft.com/office/drawing/2014/main" id="{D678125E-F508-3084-FCCB-017AF9658AD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033903" y="4527879"/>
            <a:ext cx="2989" cy="953248"/>
          </a:xfrm>
          <a:prstGeom prst="line">
            <a:avLst/>
          </a:prstGeom>
          <a:noFill/>
          <a:ln w="50800">
            <a:solidFill>
              <a:srgbClr val="3366FF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0" name="Line 16">
            <a:extLst>
              <a:ext uri="{FF2B5EF4-FFF2-40B4-BE49-F238E27FC236}">
                <a16:creationId xmlns:a16="http://schemas.microsoft.com/office/drawing/2014/main" id="{3D48D82F-3D00-F62E-015A-23BB60DD715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738066" y="4509950"/>
            <a:ext cx="295837" cy="2988"/>
          </a:xfrm>
          <a:prstGeom prst="line">
            <a:avLst/>
          </a:prstGeom>
          <a:noFill/>
          <a:ln w="50800">
            <a:solidFill>
              <a:srgbClr val="3366FF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78EEBFE-A086-EF1E-4371-E81C125466A5}"/>
              </a:ext>
            </a:extLst>
          </p:cNvPr>
          <p:cNvGrpSpPr/>
          <p:nvPr/>
        </p:nvGrpSpPr>
        <p:grpSpPr>
          <a:xfrm>
            <a:off x="6540307" y="3631409"/>
            <a:ext cx="2326626" cy="2676164"/>
            <a:chOff x="5136051" y="2161988"/>
            <a:chExt cx="2326626" cy="2676164"/>
          </a:xfrm>
        </p:grpSpPr>
        <p:sp>
          <p:nvSpPr>
            <p:cNvPr id="22" name="Rectangle 4">
              <a:extLst>
                <a:ext uri="{FF2B5EF4-FFF2-40B4-BE49-F238E27FC236}">
                  <a16:creationId xmlns:a16="http://schemas.microsoft.com/office/drawing/2014/main" id="{43FCBF0E-DE25-F7BA-C466-01A8877560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36877" y="2578113"/>
              <a:ext cx="1778000" cy="1905000"/>
            </a:xfrm>
            <a:prstGeom prst="rect">
              <a:avLst/>
            </a:prstGeom>
            <a:noFill/>
            <a:ln w="12700">
              <a:solidFill>
                <a:srgbClr val="CF0E30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" name="Line 5">
              <a:extLst>
                <a:ext uri="{FF2B5EF4-FFF2-40B4-BE49-F238E27FC236}">
                  <a16:creationId xmlns:a16="http://schemas.microsoft.com/office/drawing/2014/main" id="{BB365E64-FB15-0F25-6D47-A684793369B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684627" y="2578113"/>
              <a:ext cx="0" cy="1917700"/>
            </a:xfrm>
            <a:prstGeom prst="line">
              <a:avLst/>
            </a:prstGeom>
            <a:noFill/>
            <a:ln w="12700">
              <a:solidFill>
                <a:srgbClr val="CF0E3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" name="Line 6">
              <a:extLst>
                <a:ext uri="{FF2B5EF4-FFF2-40B4-BE49-F238E27FC236}">
                  <a16:creationId xmlns:a16="http://schemas.microsoft.com/office/drawing/2014/main" id="{7A75D7DD-C3B7-CE02-0D8B-BD4C4C28A47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960727" y="2578113"/>
              <a:ext cx="0" cy="1917700"/>
            </a:xfrm>
            <a:prstGeom prst="line">
              <a:avLst/>
            </a:prstGeom>
            <a:noFill/>
            <a:ln w="12700">
              <a:solidFill>
                <a:srgbClr val="CF0E3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5" name="Line 7">
              <a:extLst>
                <a:ext uri="{FF2B5EF4-FFF2-40B4-BE49-F238E27FC236}">
                  <a16:creationId xmlns:a16="http://schemas.microsoft.com/office/drawing/2014/main" id="{39F92251-44C3-CA01-918C-C8E24853B81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329027" y="2578113"/>
              <a:ext cx="0" cy="1917700"/>
            </a:xfrm>
            <a:prstGeom prst="line">
              <a:avLst/>
            </a:prstGeom>
            <a:noFill/>
            <a:ln w="12700">
              <a:solidFill>
                <a:srgbClr val="CF0E3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6" name="Line 8">
              <a:extLst>
                <a:ext uri="{FF2B5EF4-FFF2-40B4-BE49-F238E27FC236}">
                  <a16:creationId xmlns:a16="http://schemas.microsoft.com/office/drawing/2014/main" id="{670C4ECD-1486-E583-BB51-DF798690DDD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52927" y="2578113"/>
              <a:ext cx="0" cy="1917700"/>
            </a:xfrm>
            <a:prstGeom prst="line">
              <a:avLst/>
            </a:prstGeom>
            <a:noFill/>
            <a:ln w="12700">
              <a:solidFill>
                <a:srgbClr val="CF0E3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7" name="Line 9">
              <a:extLst>
                <a:ext uri="{FF2B5EF4-FFF2-40B4-BE49-F238E27FC236}">
                  <a16:creationId xmlns:a16="http://schemas.microsoft.com/office/drawing/2014/main" id="{3247065A-971D-DDE6-849E-1D3F4D04978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624177" y="2889263"/>
              <a:ext cx="1790700" cy="0"/>
            </a:xfrm>
            <a:prstGeom prst="line">
              <a:avLst/>
            </a:prstGeom>
            <a:noFill/>
            <a:ln w="12700">
              <a:solidFill>
                <a:srgbClr val="CF0E3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8" name="Line 10">
              <a:extLst>
                <a:ext uri="{FF2B5EF4-FFF2-40B4-BE49-F238E27FC236}">
                  <a16:creationId xmlns:a16="http://schemas.microsoft.com/office/drawing/2014/main" id="{1C73AEB2-D3F5-17A2-FEA7-2BB8812243E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611477" y="3206763"/>
              <a:ext cx="1790700" cy="0"/>
            </a:xfrm>
            <a:prstGeom prst="line">
              <a:avLst/>
            </a:prstGeom>
            <a:noFill/>
            <a:ln w="12700">
              <a:solidFill>
                <a:srgbClr val="CF0E3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9" name="Line 11">
              <a:extLst>
                <a:ext uri="{FF2B5EF4-FFF2-40B4-BE49-F238E27FC236}">
                  <a16:creationId xmlns:a16="http://schemas.microsoft.com/office/drawing/2014/main" id="{80F5463C-5DC4-1FD1-F629-C1DD6D3469C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611477" y="3536963"/>
              <a:ext cx="1790700" cy="0"/>
            </a:xfrm>
            <a:prstGeom prst="line">
              <a:avLst/>
            </a:prstGeom>
            <a:noFill/>
            <a:ln w="12700">
              <a:solidFill>
                <a:srgbClr val="CF0E3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0" name="Line 12">
              <a:extLst>
                <a:ext uri="{FF2B5EF4-FFF2-40B4-BE49-F238E27FC236}">
                  <a16:creationId xmlns:a16="http://schemas.microsoft.com/office/drawing/2014/main" id="{4CAFC20A-0948-AA0A-2DAA-F456C543D3E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636877" y="3867163"/>
              <a:ext cx="1790700" cy="0"/>
            </a:xfrm>
            <a:prstGeom prst="line">
              <a:avLst/>
            </a:prstGeom>
            <a:noFill/>
            <a:ln w="12700">
              <a:solidFill>
                <a:srgbClr val="CF0E3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1" name="Line 13">
              <a:extLst>
                <a:ext uri="{FF2B5EF4-FFF2-40B4-BE49-F238E27FC236}">
                  <a16:creationId xmlns:a16="http://schemas.microsoft.com/office/drawing/2014/main" id="{6FBFDDA6-A86E-DAF7-5286-29B30FF376C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649577" y="4184663"/>
              <a:ext cx="1790700" cy="0"/>
            </a:xfrm>
            <a:prstGeom prst="line">
              <a:avLst/>
            </a:prstGeom>
            <a:noFill/>
            <a:ln w="12700">
              <a:solidFill>
                <a:srgbClr val="CF0E3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2" name="Freeform 14">
              <a:extLst>
                <a:ext uri="{FF2B5EF4-FFF2-40B4-BE49-F238E27FC236}">
                  <a16:creationId xmlns:a16="http://schemas.microsoft.com/office/drawing/2014/main" id="{77400F55-911F-6E57-229A-83E7710D8DD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36927" y="2978163"/>
              <a:ext cx="204788" cy="14128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88"/>
                </a:cxn>
                <a:cxn ang="0">
                  <a:pos x="88" y="88"/>
                </a:cxn>
                <a:cxn ang="0">
                  <a:pos x="120" y="72"/>
                </a:cxn>
                <a:cxn ang="0">
                  <a:pos x="128" y="40"/>
                </a:cxn>
                <a:cxn ang="0">
                  <a:pos x="120" y="16"/>
                </a:cxn>
                <a:cxn ang="0">
                  <a:pos x="96" y="0"/>
                </a:cxn>
                <a:cxn ang="0">
                  <a:pos x="0" y="0"/>
                </a:cxn>
              </a:cxnLst>
              <a:rect l="0" t="0" r="r" b="b"/>
              <a:pathLst>
                <a:path w="129" h="89">
                  <a:moveTo>
                    <a:pt x="0" y="0"/>
                  </a:moveTo>
                  <a:lnTo>
                    <a:pt x="0" y="88"/>
                  </a:lnTo>
                  <a:lnTo>
                    <a:pt x="88" y="88"/>
                  </a:lnTo>
                  <a:lnTo>
                    <a:pt x="120" y="72"/>
                  </a:lnTo>
                  <a:lnTo>
                    <a:pt x="128" y="40"/>
                  </a:lnTo>
                  <a:lnTo>
                    <a:pt x="120" y="16"/>
                  </a:ln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solidFill>
              <a:srgbClr val="081D58"/>
            </a:solidFill>
            <a:ln w="12700" cap="rnd" cmpd="sng">
              <a:noFill/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3" name="Freeform 15">
              <a:extLst>
                <a:ext uri="{FF2B5EF4-FFF2-40B4-BE49-F238E27FC236}">
                  <a16:creationId xmlns:a16="http://schemas.microsoft.com/office/drawing/2014/main" id="{57B1393F-C148-FB01-C8DD-4C6E421A6097}"/>
                </a:ext>
              </a:extLst>
            </p:cNvPr>
            <p:cNvSpPr>
              <a:spLocks/>
            </p:cNvSpPr>
            <p:nvPr/>
          </p:nvSpPr>
          <p:spPr bwMode="auto">
            <a:xfrm>
              <a:off x="6760827" y="3956063"/>
              <a:ext cx="204788" cy="14128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88"/>
                </a:cxn>
                <a:cxn ang="0">
                  <a:pos x="88" y="88"/>
                </a:cxn>
                <a:cxn ang="0">
                  <a:pos x="120" y="72"/>
                </a:cxn>
                <a:cxn ang="0">
                  <a:pos x="128" y="40"/>
                </a:cxn>
                <a:cxn ang="0">
                  <a:pos x="120" y="16"/>
                </a:cxn>
                <a:cxn ang="0">
                  <a:pos x="96" y="0"/>
                </a:cxn>
                <a:cxn ang="0">
                  <a:pos x="0" y="0"/>
                </a:cxn>
              </a:cxnLst>
              <a:rect l="0" t="0" r="r" b="b"/>
              <a:pathLst>
                <a:path w="129" h="89">
                  <a:moveTo>
                    <a:pt x="0" y="0"/>
                  </a:moveTo>
                  <a:lnTo>
                    <a:pt x="0" y="88"/>
                  </a:lnTo>
                  <a:lnTo>
                    <a:pt x="88" y="88"/>
                  </a:lnTo>
                  <a:lnTo>
                    <a:pt x="120" y="72"/>
                  </a:lnTo>
                  <a:lnTo>
                    <a:pt x="128" y="40"/>
                  </a:lnTo>
                  <a:lnTo>
                    <a:pt x="120" y="16"/>
                  </a:ln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solidFill>
              <a:srgbClr val="081D58"/>
            </a:solidFill>
            <a:ln w="12700" cap="rnd" cmpd="sng">
              <a:noFill/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4" name="Freeform 18">
              <a:extLst>
                <a:ext uri="{FF2B5EF4-FFF2-40B4-BE49-F238E27FC236}">
                  <a16:creationId xmlns:a16="http://schemas.microsoft.com/office/drawing/2014/main" id="{61A7DBA8-A15F-76ED-82FF-417A46F34BD8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8127" y="3282963"/>
              <a:ext cx="204788" cy="14128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88"/>
                </a:cxn>
                <a:cxn ang="0">
                  <a:pos x="88" y="88"/>
                </a:cxn>
                <a:cxn ang="0">
                  <a:pos x="120" y="72"/>
                </a:cxn>
                <a:cxn ang="0">
                  <a:pos x="128" y="40"/>
                </a:cxn>
                <a:cxn ang="0">
                  <a:pos x="120" y="16"/>
                </a:cxn>
                <a:cxn ang="0">
                  <a:pos x="96" y="0"/>
                </a:cxn>
                <a:cxn ang="0">
                  <a:pos x="0" y="0"/>
                </a:cxn>
              </a:cxnLst>
              <a:rect l="0" t="0" r="r" b="b"/>
              <a:pathLst>
                <a:path w="129" h="89">
                  <a:moveTo>
                    <a:pt x="0" y="0"/>
                  </a:moveTo>
                  <a:lnTo>
                    <a:pt x="0" y="88"/>
                  </a:lnTo>
                  <a:lnTo>
                    <a:pt x="88" y="88"/>
                  </a:lnTo>
                  <a:lnTo>
                    <a:pt x="120" y="72"/>
                  </a:lnTo>
                  <a:lnTo>
                    <a:pt x="128" y="40"/>
                  </a:lnTo>
                  <a:lnTo>
                    <a:pt x="120" y="16"/>
                  </a:ln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solidFill>
              <a:srgbClr val="081D58"/>
            </a:solidFill>
            <a:ln w="12700" cap="rnd" cmpd="sng">
              <a:noFill/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5" name="Freeform 19">
              <a:extLst>
                <a:ext uri="{FF2B5EF4-FFF2-40B4-BE49-F238E27FC236}">
                  <a16:creationId xmlns:a16="http://schemas.microsoft.com/office/drawing/2014/main" id="{5A76ABB7-2D57-6C96-48C0-8EAC0CFCE364}"/>
                </a:ext>
              </a:extLst>
            </p:cNvPr>
            <p:cNvSpPr>
              <a:spLocks/>
            </p:cNvSpPr>
            <p:nvPr/>
          </p:nvSpPr>
          <p:spPr bwMode="auto">
            <a:xfrm>
              <a:off x="7167227" y="2673363"/>
              <a:ext cx="204788" cy="14128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88"/>
                </a:cxn>
                <a:cxn ang="0">
                  <a:pos x="88" y="88"/>
                </a:cxn>
                <a:cxn ang="0">
                  <a:pos x="120" y="72"/>
                </a:cxn>
                <a:cxn ang="0">
                  <a:pos x="128" y="40"/>
                </a:cxn>
                <a:cxn ang="0">
                  <a:pos x="120" y="16"/>
                </a:cxn>
                <a:cxn ang="0">
                  <a:pos x="96" y="0"/>
                </a:cxn>
                <a:cxn ang="0">
                  <a:pos x="0" y="0"/>
                </a:cxn>
              </a:cxnLst>
              <a:rect l="0" t="0" r="r" b="b"/>
              <a:pathLst>
                <a:path w="129" h="89">
                  <a:moveTo>
                    <a:pt x="0" y="0"/>
                  </a:moveTo>
                  <a:lnTo>
                    <a:pt x="0" y="88"/>
                  </a:lnTo>
                  <a:lnTo>
                    <a:pt x="88" y="88"/>
                  </a:lnTo>
                  <a:lnTo>
                    <a:pt x="120" y="72"/>
                  </a:lnTo>
                  <a:lnTo>
                    <a:pt x="128" y="40"/>
                  </a:lnTo>
                  <a:lnTo>
                    <a:pt x="120" y="16"/>
                  </a:ln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solidFill>
              <a:srgbClr val="081D58"/>
            </a:solidFill>
            <a:ln w="12700" cap="rnd" cmpd="sng">
              <a:noFill/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6" name="Rectangle 20">
              <a:extLst>
                <a:ext uri="{FF2B5EF4-FFF2-40B4-BE49-F238E27FC236}">
                  <a16:creationId xmlns:a16="http://schemas.microsoft.com/office/drawing/2014/main" id="{510E8308-AC24-7480-E0C6-D0A175B8C8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00340" y="4502163"/>
              <a:ext cx="2062337" cy="33598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prstTxWarp prst="textNoShape">
                <a:avLst/>
              </a:prstTxWarp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j-lt"/>
                </a:rPr>
                <a:t>x=0     1     2    3    4</a:t>
              </a:r>
            </a:p>
          </p:txBody>
        </p:sp>
        <p:sp>
          <p:nvSpPr>
            <p:cNvPr id="37" name="Rectangle 21">
              <a:extLst>
                <a:ext uri="{FF2B5EF4-FFF2-40B4-BE49-F238E27FC236}">
                  <a16:creationId xmlns:a16="http://schemas.microsoft.com/office/drawing/2014/main" id="{F984CA92-E51B-96E8-798A-2EBBAE5BE6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6051" y="2495563"/>
              <a:ext cx="540514" cy="2069797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prstTxWarp prst="textNoShape">
                <a:avLst/>
              </a:prstTxWarp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3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j-lt"/>
                </a:rPr>
                <a:t>y=5</a:t>
              </a:r>
            </a:p>
            <a:p>
              <a:pPr marL="0" marR="0" lvl="0" indent="0" algn="r" defTabSz="914400" eaLnBrk="1" fontAlgn="auto" latinLnBrk="0" hangingPunct="1">
                <a:lnSpc>
                  <a:spcPct val="13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j-lt"/>
                </a:rPr>
                <a:t>4</a:t>
              </a:r>
            </a:p>
            <a:p>
              <a:pPr marL="0" marR="0" lvl="0" indent="0" algn="r" defTabSz="914400" eaLnBrk="1" fontAlgn="auto" latinLnBrk="0" hangingPunct="1">
                <a:lnSpc>
                  <a:spcPct val="13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j-lt"/>
                </a:rPr>
                <a:t>3</a:t>
              </a:r>
            </a:p>
            <a:p>
              <a:pPr marL="0" marR="0" lvl="0" indent="0" algn="r" defTabSz="914400" eaLnBrk="1" fontAlgn="auto" latinLnBrk="0" hangingPunct="1">
                <a:lnSpc>
                  <a:spcPct val="13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j-lt"/>
                </a:rPr>
                <a:t>2</a:t>
              </a:r>
            </a:p>
            <a:p>
              <a:pPr marL="0" marR="0" lvl="0" indent="0" algn="r" defTabSz="914400" eaLnBrk="1" fontAlgn="auto" latinLnBrk="0" hangingPunct="1">
                <a:lnSpc>
                  <a:spcPct val="13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j-lt"/>
                </a:rPr>
                <a:t>1</a:t>
              </a:r>
            </a:p>
            <a:p>
              <a:pPr marL="0" marR="0" lvl="0" indent="0" algn="r" defTabSz="914400" eaLnBrk="1" fontAlgn="auto" latinLnBrk="0" hangingPunct="1">
                <a:lnSpc>
                  <a:spcPct val="13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j-lt"/>
                </a:rPr>
                <a:t>0</a:t>
              </a:r>
            </a:p>
          </p:txBody>
        </p:sp>
        <p:sp>
          <p:nvSpPr>
            <p:cNvPr id="38" name="Line 16">
              <a:extLst>
                <a:ext uri="{FF2B5EF4-FFF2-40B4-BE49-F238E27FC236}">
                  <a16:creationId xmlns:a16="http://schemas.microsoft.com/office/drawing/2014/main" id="{1F1093E4-0400-4CCF-092C-5A91A0E631A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235701" y="3040531"/>
              <a:ext cx="271181" cy="1494"/>
            </a:xfrm>
            <a:prstGeom prst="line">
              <a:avLst/>
            </a:prstGeom>
            <a:noFill/>
            <a:ln w="50800">
              <a:solidFill>
                <a:srgbClr val="3366FF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9" name="Line 16">
              <a:extLst>
                <a:ext uri="{FF2B5EF4-FFF2-40B4-BE49-F238E27FC236}">
                  <a16:creationId xmlns:a16="http://schemas.microsoft.com/office/drawing/2014/main" id="{9B7B6530-954B-7D92-EB1A-26887F0EEE5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477001" y="2744695"/>
              <a:ext cx="690282" cy="4481"/>
            </a:xfrm>
            <a:prstGeom prst="line">
              <a:avLst/>
            </a:prstGeom>
            <a:noFill/>
            <a:ln w="50800">
              <a:solidFill>
                <a:srgbClr val="3366FF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0" name="Line 16">
              <a:extLst>
                <a:ext uri="{FF2B5EF4-FFF2-40B4-BE49-F238E27FC236}">
                  <a16:creationId xmlns:a16="http://schemas.microsoft.com/office/drawing/2014/main" id="{9D65C5A6-100A-0ECA-4FF8-AC14C205572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514353" y="2734236"/>
              <a:ext cx="0" cy="1307352"/>
            </a:xfrm>
            <a:prstGeom prst="line">
              <a:avLst/>
            </a:prstGeom>
            <a:noFill/>
            <a:ln w="50800">
              <a:solidFill>
                <a:srgbClr val="3366FF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1" name="Line 16">
              <a:extLst>
                <a:ext uri="{FF2B5EF4-FFF2-40B4-BE49-F238E27FC236}">
                  <a16:creationId xmlns:a16="http://schemas.microsoft.com/office/drawing/2014/main" id="{2EFE8D79-E725-2E37-DC63-D94B1F47F74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485219" y="3349813"/>
              <a:ext cx="271181" cy="1494"/>
            </a:xfrm>
            <a:prstGeom prst="line">
              <a:avLst/>
            </a:prstGeom>
            <a:noFill/>
            <a:ln w="50800">
              <a:solidFill>
                <a:srgbClr val="3366FF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2" name="Line 16">
              <a:extLst>
                <a:ext uri="{FF2B5EF4-FFF2-40B4-BE49-F238E27FC236}">
                  <a16:creationId xmlns:a16="http://schemas.microsoft.com/office/drawing/2014/main" id="{3C2F41E3-CC38-46BE-EB42-F3007C9FC21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495677" y="4025154"/>
              <a:ext cx="271181" cy="1494"/>
            </a:xfrm>
            <a:prstGeom prst="line">
              <a:avLst/>
            </a:prstGeom>
            <a:noFill/>
            <a:ln w="50800">
              <a:solidFill>
                <a:srgbClr val="3366FF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CFED1327-4229-6415-F420-BFAB70539F49}"/>
                </a:ext>
              </a:extLst>
            </p:cNvPr>
            <p:cNvSpPr txBox="1"/>
            <p:nvPr/>
          </p:nvSpPr>
          <p:spPr>
            <a:xfrm>
              <a:off x="5576046" y="2161988"/>
              <a:ext cx="18174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dirty="0">
                  <a:latin typeface="+mj-lt"/>
                </a:rPr>
                <a:t>A “</a:t>
              </a:r>
              <a:r>
                <a:rPr lang="en-US" sz="1800" b="1" dirty="0">
                  <a:solidFill>
                    <a:srgbClr val="800000"/>
                  </a:solidFill>
                  <a:latin typeface="+mj-lt"/>
                </a:rPr>
                <a:t>4-point</a:t>
              </a:r>
              <a:r>
                <a:rPr lang="en-US" sz="1800" b="1" dirty="0">
                  <a:latin typeface="+mj-lt"/>
                </a:rPr>
                <a:t> net”</a:t>
              </a:r>
            </a:p>
          </p:txBody>
        </p:sp>
      </p:grpSp>
      <p:sp>
        <p:nvSpPr>
          <p:cNvPr id="44" name="Rectangular Callout 43">
            <a:extLst>
              <a:ext uri="{FF2B5EF4-FFF2-40B4-BE49-F238E27FC236}">
                <a16:creationId xmlns:a16="http://schemas.microsoft.com/office/drawing/2014/main" id="{1566DC61-0C72-056C-B62F-F7F6E27778D3}"/>
              </a:ext>
            </a:extLst>
          </p:cNvPr>
          <p:cNvSpPr/>
          <p:nvPr/>
        </p:nvSpPr>
        <p:spPr bwMode="auto">
          <a:xfrm>
            <a:off x="1591022" y="4674305"/>
            <a:ext cx="1292410" cy="948764"/>
          </a:xfrm>
          <a:prstGeom prst="wedgeRectCallout">
            <a:avLst>
              <a:gd name="adj1" fmla="val 109614"/>
              <a:gd name="adj2" fmla="val -48871"/>
            </a:avLst>
          </a:prstGeom>
          <a:solidFill>
            <a:srgbClr val="FCFEB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z="1800" b="1" dirty="0">
                <a:solidFill>
                  <a:prstClr val="black"/>
                </a:solidFill>
                <a:latin typeface="Trade Gothic LT Std Cn"/>
              </a:rPr>
              <a:t>∆X</a:t>
            </a:r>
            <a:r>
              <a:rPr lang="en-US" sz="1800" dirty="0">
                <a:solidFill>
                  <a:prstClr val="black"/>
                </a:solidFill>
                <a:latin typeface="Trade Gothic LT Std Cn"/>
              </a:rPr>
              <a:t>=3-1=2;  </a:t>
            </a:r>
            <a:r>
              <a:rPr lang="en-US" sz="1800" b="1" dirty="0">
                <a:solidFill>
                  <a:prstClr val="black"/>
                </a:solidFill>
                <a:latin typeface="Trade Gothic LT Std Cn"/>
              </a:rPr>
              <a:t>∆Y</a:t>
            </a:r>
            <a:r>
              <a:rPr lang="en-US" sz="1800" dirty="0">
                <a:solidFill>
                  <a:prstClr val="black"/>
                </a:solidFill>
                <a:latin typeface="Trade Gothic LT Std Cn"/>
              </a:rPr>
              <a:t>=4-1=3.  </a:t>
            </a:r>
            <a:r>
              <a:rPr lang="en-US" sz="1800" b="1" dirty="0">
                <a:solidFill>
                  <a:prstClr val="black"/>
                </a:solidFill>
                <a:latin typeface="Trade Gothic LT Std Cn"/>
              </a:rPr>
              <a:t>HPWL</a:t>
            </a:r>
            <a:r>
              <a:rPr lang="en-US" sz="1800" dirty="0">
                <a:solidFill>
                  <a:prstClr val="black"/>
                </a:solidFill>
                <a:latin typeface="Trade Gothic LT Std Cn"/>
              </a:rPr>
              <a:t>=5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6B01126-6936-20A0-D619-FBB1F8AEF68E}"/>
              </a:ext>
            </a:extLst>
          </p:cNvPr>
          <p:cNvSpPr/>
          <p:nvPr/>
        </p:nvSpPr>
        <p:spPr bwMode="auto">
          <a:xfrm>
            <a:off x="3615550" y="4465127"/>
            <a:ext cx="754530" cy="1053353"/>
          </a:xfrm>
          <a:prstGeom prst="rect">
            <a:avLst/>
          </a:prstGeom>
          <a:solidFill>
            <a:srgbClr val="CCFFCC">
              <a:alpha val="36000"/>
            </a:srgbClr>
          </a:solidFill>
          <a:ln w="381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-65" charset="0"/>
            </a:endParaRPr>
          </a:p>
        </p:txBody>
      </p:sp>
      <p:sp>
        <p:nvSpPr>
          <p:cNvPr id="46" name="Rectangular Callout 45">
            <a:extLst>
              <a:ext uri="{FF2B5EF4-FFF2-40B4-BE49-F238E27FC236}">
                <a16:creationId xmlns:a16="http://schemas.microsoft.com/office/drawing/2014/main" id="{AF8A037B-DFBF-5B0F-F175-59DBA7930DF6}"/>
              </a:ext>
            </a:extLst>
          </p:cNvPr>
          <p:cNvSpPr/>
          <p:nvPr/>
        </p:nvSpPr>
        <p:spPr bwMode="auto">
          <a:xfrm>
            <a:off x="5329304" y="4781882"/>
            <a:ext cx="1292410" cy="948764"/>
          </a:xfrm>
          <a:prstGeom prst="wedgeRectCallout">
            <a:avLst>
              <a:gd name="adj1" fmla="val 146030"/>
              <a:gd name="adj2" fmla="val -49658"/>
            </a:avLst>
          </a:prstGeom>
          <a:solidFill>
            <a:srgbClr val="FCFEB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z="1800" b="1" dirty="0">
                <a:solidFill>
                  <a:prstClr val="black"/>
                </a:solidFill>
                <a:latin typeface="Trade Gothic LT Std Cn"/>
              </a:rPr>
              <a:t>∆X</a:t>
            </a:r>
            <a:r>
              <a:rPr lang="en-US" sz="1800" dirty="0">
                <a:solidFill>
                  <a:prstClr val="black"/>
                </a:solidFill>
                <a:latin typeface="Trade Gothic LT Std Cn"/>
              </a:rPr>
              <a:t>=4-1=3;  </a:t>
            </a:r>
            <a:r>
              <a:rPr lang="en-US" sz="1800" b="1" dirty="0">
                <a:solidFill>
                  <a:prstClr val="black"/>
                </a:solidFill>
                <a:latin typeface="Trade Gothic LT Std Cn"/>
              </a:rPr>
              <a:t>∆Y</a:t>
            </a:r>
            <a:r>
              <a:rPr lang="en-US" sz="1800" dirty="0">
                <a:solidFill>
                  <a:prstClr val="black"/>
                </a:solidFill>
                <a:latin typeface="Trade Gothic LT Std Cn"/>
              </a:rPr>
              <a:t>=5-1=4.  </a:t>
            </a:r>
            <a:r>
              <a:rPr lang="en-US" sz="1800" b="1" dirty="0">
                <a:solidFill>
                  <a:prstClr val="black"/>
                </a:solidFill>
                <a:latin typeface="Trade Gothic LT Std Cn"/>
              </a:rPr>
              <a:t>HPWL</a:t>
            </a:r>
            <a:r>
              <a:rPr lang="en-US" sz="1800" dirty="0">
                <a:solidFill>
                  <a:prstClr val="black"/>
                </a:solidFill>
                <a:latin typeface="Trade Gothic LT Std Cn"/>
              </a:rPr>
              <a:t>=7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C230B51F-160A-6DA1-5176-747488ED26B0}"/>
              </a:ext>
            </a:extLst>
          </p:cNvPr>
          <p:cNvSpPr/>
          <p:nvPr/>
        </p:nvSpPr>
        <p:spPr bwMode="auto">
          <a:xfrm>
            <a:off x="7533126" y="4206644"/>
            <a:ext cx="1154954" cy="1304365"/>
          </a:xfrm>
          <a:prstGeom prst="rect">
            <a:avLst/>
          </a:prstGeom>
          <a:solidFill>
            <a:srgbClr val="CCFFCC">
              <a:alpha val="36000"/>
            </a:srgbClr>
          </a:solidFill>
          <a:ln w="381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-65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8697567-72E5-4223-3E8F-082BD095CE60}"/>
              </a:ext>
            </a:extLst>
          </p:cNvPr>
          <p:cNvSpPr txBox="1"/>
          <p:nvPr/>
        </p:nvSpPr>
        <p:spPr>
          <a:xfrm>
            <a:off x="3129961" y="3643362"/>
            <a:ext cx="1817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latin typeface="+mj-lt"/>
              </a:rPr>
              <a:t>A “</a:t>
            </a:r>
            <a:r>
              <a:rPr lang="en-US" sz="1800" b="1" dirty="0">
                <a:solidFill>
                  <a:srgbClr val="800000"/>
                </a:solidFill>
                <a:latin typeface="+mj-lt"/>
              </a:rPr>
              <a:t>2-point</a:t>
            </a:r>
            <a:r>
              <a:rPr lang="en-US" sz="1800" b="1" dirty="0">
                <a:latin typeface="+mj-lt"/>
              </a:rPr>
              <a:t> net”</a:t>
            </a:r>
          </a:p>
        </p:txBody>
      </p:sp>
    </p:spTree>
    <p:extLst>
      <p:ext uri="{BB962C8B-B14F-4D97-AF65-F5344CB8AC3E}">
        <p14:creationId xmlns:p14="http://schemas.microsoft.com/office/powerpoint/2010/main" val="3499680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5" grpId="0" animBg="1"/>
      <p:bldP spid="46" grpId="0" animBg="1"/>
      <p:bldP spid="4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95A24C-2BB4-D7F0-A059-85EC2DFB4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HPWL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14AC74-2FC9-7289-F85F-F54E85B4FD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b="1" dirty="0"/>
              <a:t>Easy to calculate, even for a multi-point net: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0432FF"/>
                </a:solidFill>
              </a:rPr>
              <a:t>    [max{X coordinates of all gates) – min{X coordinates of all gates}]</a:t>
            </a:r>
            <a:br>
              <a:rPr lang="en-US" dirty="0">
                <a:solidFill>
                  <a:srgbClr val="0432FF"/>
                </a:solidFill>
              </a:rPr>
            </a:br>
            <a:r>
              <a:rPr lang="en-US" dirty="0">
                <a:solidFill>
                  <a:srgbClr val="0432FF"/>
                </a:solidFill>
              </a:rPr>
              <a:t> + [max{Y coordinates of all gates) – min{Y coordinates of all gates}]</a:t>
            </a:r>
          </a:p>
          <a:p>
            <a:pPr lvl="1"/>
            <a:endParaRPr lang="en-US" dirty="0"/>
          </a:p>
          <a:p>
            <a:r>
              <a:rPr lang="en-US" b="1" dirty="0"/>
              <a:t>Always a </a:t>
            </a:r>
            <a:r>
              <a:rPr lang="en-US" b="1" dirty="0">
                <a:solidFill>
                  <a:srgbClr val="FF0000"/>
                </a:solidFill>
              </a:rPr>
              <a:t>lower bound </a:t>
            </a:r>
            <a:r>
              <a:rPr lang="en-US" b="1" dirty="0"/>
              <a:t>on the real wire length</a:t>
            </a:r>
          </a:p>
          <a:p>
            <a:pPr lvl="1"/>
            <a:r>
              <a:rPr lang="en-US" dirty="0"/>
              <a:t>No matter how complex the final routed wire path is…</a:t>
            </a:r>
          </a:p>
          <a:p>
            <a:pPr lvl="1"/>
            <a:r>
              <a:rPr lang="en-US" dirty="0"/>
              <a:t>…you need at least this much wire to connect everything</a:t>
            </a:r>
          </a:p>
          <a:p>
            <a:pPr lvl="1"/>
            <a:r>
              <a:rPr lang="en-US" dirty="0"/>
              <a:t>Aside:  all wiring on big chips (and most boards) is strictly horizontal &amp; vertical – no “arbitrary angles” for manufacturing reasons which is another reason HPWL is good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45885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E01A2-D0AC-5697-BDAE-DBC7DCF9A8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HPWL (cont’d)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B9C535-46F8-D58F-08C9-25A843F6F6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600" b="1" dirty="0"/>
              <a:t>Real distribution of HPWL for 200K gate IBM ASIC [DAC97]</a:t>
            </a:r>
          </a:p>
          <a:p>
            <a:pPr lvl="1"/>
            <a:r>
              <a:rPr lang="en-US" b="1" dirty="0">
                <a:solidFill>
                  <a:srgbClr val="800000"/>
                </a:solidFill>
              </a:rPr>
              <a:t>181K nets</a:t>
            </a:r>
            <a:r>
              <a:rPr lang="en-US" dirty="0"/>
              <a:t>.  Note LOG scale.  </a:t>
            </a:r>
            <a:r>
              <a:rPr lang="en-US" b="1" dirty="0">
                <a:solidFill>
                  <a:srgbClr val="800000"/>
                </a:solidFill>
              </a:rPr>
              <a:t>Most nets are short</a:t>
            </a:r>
            <a:r>
              <a:rPr lang="en-US" dirty="0"/>
              <a:t>.  But there is a long tail to distribution.</a:t>
            </a:r>
          </a:p>
          <a:p>
            <a:endParaRPr lang="en-US" dirty="0"/>
          </a:p>
        </p:txBody>
      </p:sp>
      <p:sp>
        <p:nvSpPr>
          <p:cNvPr id="4" name="Text Box 8">
            <a:extLst>
              <a:ext uri="{FF2B5EF4-FFF2-40B4-BE49-F238E27FC236}">
                <a16:creationId xmlns:a16="http://schemas.microsoft.com/office/drawing/2014/main" id="{5FC485E5-C7CD-F7E1-2C03-46F38AAD8A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2749973"/>
            <a:ext cx="2836938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1800" b="1" dirty="0">
                <a:solidFill>
                  <a:schemeClr val="tx1"/>
                </a:solidFill>
                <a:latin typeface="+mj-lt"/>
              </a:rPr>
              <a:t>Number of nets</a:t>
            </a: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566D6297-DB3F-4711-B9B4-DC7C6AAAEE2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17457157"/>
              </p:ext>
            </p:extLst>
          </p:nvPr>
        </p:nvGraphicFramePr>
        <p:xfrm>
          <a:off x="838200" y="3119305"/>
          <a:ext cx="10515600" cy="31012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Text Box 8">
            <a:extLst>
              <a:ext uri="{FF2B5EF4-FFF2-40B4-BE49-F238E27FC236}">
                <a16:creationId xmlns:a16="http://schemas.microsoft.com/office/drawing/2014/main" id="{D2709D64-7C5D-B7AF-EC44-A247706AC3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84570" y="6021891"/>
            <a:ext cx="1299463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1800" b="1" dirty="0">
                <a:solidFill>
                  <a:schemeClr val="tx1"/>
                </a:solidFill>
                <a:latin typeface="+mj-lt"/>
              </a:rPr>
              <a:t>HPWL </a:t>
            </a:r>
          </a:p>
        </p:txBody>
      </p:sp>
    </p:spTree>
    <p:extLst>
      <p:ext uri="{BB962C8B-B14F-4D97-AF65-F5344CB8AC3E}">
        <p14:creationId xmlns:p14="http://schemas.microsoft.com/office/powerpoint/2010/main" val="21878913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74FEE-F138-F2E5-C28C-77DF2E4C9E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Simple Iterative Placer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15FFF2-6E2B-8E03-6D04-DD768F045D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6849"/>
            <a:ext cx="10515600" cy="5130801"/>
          </a:xfrm>
        </p:spPr>
        <p:txBody>
          <a:bodyPr>
            <a:normAutofit/>
          </a:bodyPr>
          <a:lstStyle/>
          <a:p>
            <a:r>
              <a:rPr lang="en-US" b="1" dirty="0"/>
              <a:t>Start with a random placement</a:t>
            </a:r>
          </a:p>
          <a:p>
            <a:pPr lvl="1"/>
            <a:r>
              <a:rPr lang="en-US" dirty="0"/>
              <a:t>Just randomly assign each gate to a grid location (1 gate per entry)</a:t>
            </a:r>
          </a:p>
          <a:p>
            <a:pPr lvl="1"/>
            <a:r>
              <a:rPr lang="en-US" dirty="0"/>
              <a:t>Yes – this is a terrible placement.  Really big </a:t>
            </a:r>
            <a:r>
              <a:rPr lang="en-US" b="1" dirty="0"/>
              <a:t>L</a:t>
            </a:r>
            <a:r>
              <a:rPr lang="en-US" dirty="0"/>
              <a:t> = </a:t>
            </a:r>
            <a:r>
              <a:rPr lang="en-US" sz="1800" b="1" dirty="0"/>
              <a:t>∑</a:t>
            </a:r>
            <a:r>
              <a:rPr lang="en-US" sz="1800" b="1" baseline="-25000" dirty="0"/>
              <a:t>nets Ni</a:t>
            </a:r>
            <a:r>
              <a:rPr lang="en-US" b="1" dirty="0"/>
              <a:t> HPWL(Ni)</a:t>
            </a:r>
          </a:p>
          <a:p>
            <a:r>
              <a:rPr lang="en-US" b="1" dirty="0"/>
              <a:t>Random iterative improvement</a:t>
            </a:r>
          </a:p>
          <a:p>
            <a:pPr lvl="1"/>
            <a:r>
              <a:rPr lang="en-US" dirty="0"/>
              <a:t>Pick </a:t>
            </a:r>
            <a:r>
              <a:rPr lang="en-US" b="1" dirty="0"/>
              <a:t>a random pair </a:t>
            </a:r>
            <a:r>
              <a:rPr lang="en-US" dirty="0"/>
              <a:t>of gates in the grid and swap their locations</a:t>
            </a:r>
          </a:p>
          <a:p>
            <a:pPr lvl="1"/>
            <a:r>
              <a:rPr lang="en-US" dirty="0"/>
              <a:t>Evaluate the change in </a:t>
            </a:r>
          </a:p>
          <a:p>
            <a:pPr lvl="2"/>
            <a:r>
              <a:rPr lang="en-US" b="1" dirty="0"/>
              <a:t>L</a:t>
            </a:r>
            <a:r>
              <a:rPr lang="en-US" dirty="0"/>
              <a:t> = </a:t>
            </a:r>
            <a:r>
              <a:rPr lang="en-US" sz="1000" b="1" dirty="0"/>
              <a:t>∑</a:t>
            </a:r>
            <a:r>
              <a:rPr lang="en-US" sz="1000" b="1" baseline="-25000" dirty="0"/>
              <a:t>nets Ni</a:t>
            </a:r>
            <a:r>
              <a:rPr lang="en-US" b="1" dirty="0"/>
              <a:t> HPWL(Ni); </a:t>
            </a:r>
          </a:p>
          <a:p>
            <a:pPr lvl="2"/>
            <a:r>
              <a:rPr lang="en-US" b="1" dirty="0"/>
              <a:t>ΔL=</a:t>
            </a:r>
            <a:r>
              <a:rPr lang="en-US" dirty="0"/>
              <a:t> </a:t>
            </a:r>
            <a:r>
              <a:rPr lang="en-US" b="1" dirty="0"/>
              <a:t> [new HPWL – old HPWL]</a:t>
            </a:r>
          </a:p>
          <a:p>
            <a:pPr lvl="1"/>
            <a:r>
              <a:rPr lang="en-US" dirty="0"/>
              <a:t>If  </a:t>
            </a:r>
            <a:r>
              <a:rPr lang="en-US" b="1" dirty="0"/>
              <a:t>ΔL&lt;0, </a:t>
            </a:r>
            <a:r>
              <a:rPr lang="en-US" dirty="0"/>
              <a:t>new </a:t>
            </a:r>
            <a:r>
              <a:rPr lang="en-US" b="1" dirty="0"/>
              <a:t>L</a:t>
            </a:r>
            <a:r>
              <a:rPr lang="en-US" dirty="0"/>
              <a:t> got </a:t>
            </a:r>
            <a:r>
              <a:rPr lang="en-US" i="1" dirty="0"/>
              <a:t>smaller </a:t>
            </a:r>
            <a:r>
              <a:rPr lang="en-US" i="1" dirty="0">
                <a:sym typeface="Wingdings" pitchFamily="2" charset="2"/>
              </a:rPr>
              <a:t> </a:t>
            </a:r>
            <a:r>
              <a:rPr lang="en-US" dirty="0"/>
              <a:t>Improvement!  </a:t>
            </a:r>
            <a:r>
              <a:rPr lang="en-US" b="1" i="1" dirty="0"/>
              <a:t>Keep</a:t>
            </a:r>
            <a:r>
              <a:rPr lang="en-US" b="1" dirty="0"/>
              <a:t> this swap</a:t>
            </a:r>
          </a:p>
          <a:p>
            <a:pPr lvl="1"/>
            <a:r>
              <a:rPr lang="en-US" dirty="0"/>
              <a:t>If  </a:t>
            </a:r>
            <a:r>
              <a:rPr lang="en-US" b="1" dirty="0"/>
              <a:t>ΔL&gt;0, </a:t>
            </a:r>
            <a:r>
              <a:rPr lang="en-US" dirty="0"/>
              <a:t>new </a:t>
            </a:r>
            <a:r>
              <a:rPr lang="en-US" b="1" dirty="0"/>
              <a:t>L</a:t>
            </a:r>
            <a:r>
              <a:rPr lang="en-US" dirty="0"/>
              <a:t> got </a:t>
            </a:r>
            <a:r>
              <a:rPr lang="en-US" i="1" dirty="0"/>
              <a:t>bigger </a:t>
            </a:r>
            <a:r>
              <a:rPr lang="en-US" i="1" dirty="0">
                <a:sym typeface="Wingdings" pitchFamily="2" charset="2"/>
              </a:rPr>
              <a:t> </a:t>
            </a:r>
            <a:r>
              <a:rPr lang="en-US" dirty="0"/>
              <a:t>Worse!              </a:t>
            </a:r>
            <a:r>
              <a:rPr lang="en-US" b="1" i="1" dirty="0"/>
              <a:t>Undo</a:t>
            </a:r>
            <a:r>
              <a:rPr lang="en-US" b="1" dirty="0"/>
              <a:t> this swap</a:t>
            </a:r>
          </a:p>
          <a:p>
            <a:pPr lvl="1"/>
            <a:r>
              <a:rPr lang="en-US" dirty="0"/>
              <a:t>Keep doing this for many, many random swaps, until </a:t>
            </a:r>
            <a:r>
              <a:rPr lang="en-US" b="1" dirty="0"/>
              <a:t>L</a:t>
            </a:r>
            <a:r>
              <a:rPr lang="en-US" dirty="0"/>
              <a:t> stops improving</a:t>
            </a:r>
          </a:p>
        </p:txBody>
      </p:sp>
    </p:spTree>
    <p:extLst>
      <p:ext uri="{BB962C8B-B14F-4D97-AF65-F5344CB8AC3E}">
        <p14:creationId xmlns:p14="http://schemas.microsoft.com/office/powerpoint/2010/main" val="40156187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74FEE-F138-F2E5-C28C-77DF2E4C9E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Simple Iterative Placer: Pseudocode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392C597-47AA-1264-5622-32305EA7B9D7}"/>
              </a:ext>
            </a:extLst>
          </p:cNvPr>
          <p:cNvSpPr txBox="1"/>
          <p:nvPr/>
        </p:nvSpPr>
        <p:spPr>
          <a:xfrm>
            <a:off x="838200" y="1351108"/>
            <a:ext cx="10515600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+mj-lt"/>
              </a:rPr>
              <a:t>foreach</a:t>
            </a:r>
            <a:r>
              <a:rPr lang="en-US" dirty="0">
                <a:latin typeface="+mj-lt"/>
              </a:rPr>
              <a:t>( gate </a:t>
            </a:r>
            <a:r>
              <a:rPr lang="en-US" b="1" dirty="0">
                <a:solidFill>
                  <a:srgbClr val="0B4B8E"/>
                </a:solidFill>
                <a:latin typeface="+mj-lt"/>
              </a:rPr>
              <a:t>Gi</a:t>
            </a:r>
            <a:r>
              <a:rPr lang="en-US" dirty="0">
                <a:solidFill>
                  <a:srgbClr val="0B4B8E"/>
                </a:solidFill>
                <a:latin typeface="+mj-lt"/>
              </a:rPr>
              <a:t> </a:t>
            </a:r>
            <a:r>
              <a:rPr lang="en-US" dirty="0">
                <a:latin typeface="+mj-lt"/>
              </a:rPr>
              <a:t>in netlist )                                           </a:t>
            </a:r>
            <a:r>
              <a:rPr lang="en-US" b="1" dirty="0">
                <a:solidFill>
                  <a:srgbClr val="800000"/>
                </a:solidFill>
              </a:rPr>
              <a:t>//random initial placement</a:t>
            </a:r>
          </a:p>
          <a:p>
            <a:r>
              <a:rPr lang="en-US" dirty="0">
                <a:latin typeface="+mj-lt"/>
              </a:rPr>
              <a:t>    place </a:t>
            </a:r>
            <a:r>
              <a:rPr lang="en-US" b="1" dirty="0">
                <a:solidFill>
                  <a:srgbClr val="0B4B8E"/>
                </a:solidFill>
                <a:latin typeface="+mj-lt"/>
              </a:rPr>
              <a:t>Gi</a:t>
            </a:r>
            <a:r>
              <a:rPr lang="en-US" dirty="0">
                <a:solidFill>
                  <a:srgbClr val="0B4B8E"/>
                </a:solidFill>
                <a:latin typeface="+mj-lt"/>
              </a:rPr>
              <a:t> </a:t>
            </a:r>
            <a:r>
              <a:rPr lang="en-US" dirty="0">
                <a:latin typeface="+mj-lt"/>
              </a:rPr>
              <a:t>in random location </a:t>
            </a:r>
            <a:r>
              <a:rPr lang="en-US" b="1" dirty="0">
                <a:solidFill>
                  <a:srgbClr val="0B4B8E"/>
                </a:solidFill>
                <a:latin typeface="+mj-lt"/>
              </a:rPr>
              <a:t>(</a:t>
            </a:r>
            <a:r>
              <a:rPr lang="en-US" b="1" dirty="0" err="1">
                <a:solidFill>
                  <a:srgbClr val="0B4B8E"/>
                </a:solidFill>
                <a:latin typeface="+mj-lt"/>
              </a:rPr>
              <a:t>x,y</a:t>
            </a:r>
            <a:r>
              <a:rPr lang="en-US" b="1" dirty="0">
                <a:solidFill>
                  <a:srgbClr val="0B4B8E"/>
                </a:solidFill>
                <a:latin typeface="+mj-lt"/>
              </a:rPr>
              <a:t>)</a:t>
            </a:r>
            <a:r>
              <a:rPr lang="en-US" dirty="0">
                <a:latin typeface="+mj-lt"/>
              </a:rPr>
              <a:t> in grid not already occupied</a:t>
            </a:r>
          </a:p>
          <a:p>
            <a:endParaRPr lang="en-US" dirty="0">
              <a:latin typeface="+mj-lt"/>
            </a:endParaRPr>
          </a:p>
          <a:p>
            <a:r>
              <a:rPr lang="en-US" b="1" dirty="0">
                <a:solidFill>
                  <a:srgbClr val="0B4B8E"/>
                </a:solidFill>
                <a:latin typeface="+mj-lt"/>
              </a:rPr>
              <a:t>L=0                                                                                   </a:t>
            </a:r>
            <a:r>
              <a:rPr lang="en-US" b="1" dirty="0">
                <a:solidFill>
                  <a:srgbClr val="800000"/>
                </a:solidFill>
              </a:rPr>
              <a:t>//calculate initial HPWL wirelength for whole netlist</a:t>
            </a:r>
          </a:p>
          <a:p>
            <a:endParaRPr lang="en-US" b="1" dirty="0">
              <a:solidFill>
                <a:srgbClr val="0B4B8E"/>
              </a:solidFill>
              <a:latin typeface="+mj-lt"/>
            </a:endParaRPr>
          </a:p>
          <a:p>
            <a:r>
              <a:rPr lang="en-US" b="1" dirty="0" err="1">
                <a:latin typeface="+mj-lt"/>
              </a:rPr>
              <a:t>foreach</a:t>
            </a:r>
            <a:r>
              <a:rPr lang="en-US" dirty="0">
                <a:latin typeface="+mj-lt"/>
              </a:rPr>
              <a:t>( net </a:t>
            </a:r>
            <a:r>
              <a:rPr lang="en-US" b="1" dirty="0">
                <a:solidFill>
                  <a:srgbClr val="0B4B8E"/>
                </a:solidFill>
                <a:latin typeface="+mj-lt"/>
              </a:rPr>
              <a:t>Ni</a:t>
            </a:r>
            <a:r>
              <a:rPr lang="en-US" dirty="0">
                <a:latin typeface="+mj-lt"/>
              </a:rPr>
              <a:t> in the </a:t>
            </a:r>
            <a:r>
              <a:rPr lang="en-US" dirty="0" err="1">
                <a:latin typeface="+mj-lt"/>
              </a:rPr>
              <a:t>netlist</a:t>
            </a:r>
            <a:r>
              <a:rPr lang="en-US" dirty="0">
                <a:latin typeface="+mj-lt"/>
              </a:rPr>
              <a:t> )</a:t>
            </a:r>
          </a:p>
          <a:p>
            <a:r>
              <a:rPr lang="en-US" dirty="0">
                <a:latin typeface="+mj-lt"/>
              </a:rPr>
              <a:t>  </a:t>
            </a:r>
            <a:r>
              <a:rPr lang="en-US" b="1" dirty="0">
                <a:solidFill>
                  <a:srgbClr val="0B4B8E"/>
                </a:solidFill>
                <a:latin typeface="+mj-lt"/>
              </a:rPr>
              <a:t> L = L + HPWL(Ni);</a:t>
            </a:r>
          </a:p>
          <a:p>
            <a:endParaRPr lang="en-US" b="1" dirty="0">
              <a:solidFill>
                <a:srgbClr val="0B4B8E"/>
              </a:solidFill>
              <a:latin typeface="+mj-lt"/>
            </a:endParaRPr>
          </a:p>
          <a:p>
            <a:r>
              <a:rPr lang="en-US" b="1" dirty="0">
                <a:latin typeface="+mj-lt"/>
              </a:rPr>
              <a:t>while</a:t>
            </a:r>
            <a:r>
              <a:rPr lang="en-US" dirty="0">
                <a:latin typeface="+mj-lt"/>
              </a:rPr>
              <a:t> ( overall HPWL wirelength </a:t>
            </a:r>
            <a:r>
              <a:rPr lang="en-US" b="1" dirty="0">
                <a:solidFill>
                  <a:srgbClr val="0B4B8E"/>
                </a:solidFill>
                <a:latin typeface="+mj-lt"/>
              </a:rPr>
              <a:t>L</a:t>
            </a:r>
            <a:r>
              <a:rPr lang="en-US" dirty="0">
                <a:latin typeface="+mj-lt"/>
              </a:rPr>
              <a:t> is improving ) {    </a:t>
            </a:r>
            <a:r>
              <a:rPr lang="en-US" b="1" dirty="0">
                <a:solidFill>
                  <a:srgbClr val="800000"/>
                </a:solidFill>
              </a:rPr>
              <a:t>//main improvement loop</a:t>
            </a:r>
          </a:p>
          <a:p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    pick random gate </a:t>
            </a:r>
            <a:r>
              <a:rPr lang="en-US" b="1" dirty="0" err="1">
                <a:solidFill>
                  <a:srgbClr val="0B4B8E"/>
                </a:solidFill>
                <a:latin typeface="+mj-lt"/>
              </a:rPr>
              <a:t>Gi</a:t>
            </a:r>
            <a:r>
              <a:rPr lang="en-US" dirty="0">
                <a:latin typeface="+mj-lt"/>
              </a:rPr>
              <a:t>;  pick random gate </a:t>
            </a:r>
            <a:r>
              <a:rPr lang="en-US" b="1" dirty="0" err="1">
                <a:solidFill>
                  <a:srgbClr val="0B4B8E"/>
                </a:solidFill>
                <a:latin typeface="+mj-lt"/>
              </a:rPr>
              <a:t>Gj</a:t>
            </a:r>
            <a:r>
              <a:rPr lang="en-US" dirty="0">
                <a:latin typeface="+mj-lt"/>
              </a:rPr>
              <a:t>;</a:t>
            </a:r>
          </a:p>
          <a:p>
            <a:r>
              <a:rPr lang="en-US" dirty="0">
                <a:latin typeface="+mj-lt"/>
              </a:rPr>
              <a:t>    swap gates </a:t>
            </a:r>
            <a:r>
              <a:rPr lang="en-US" b="1" dirty="0" err="1">
                <a:solidFill>
                  <a:srgbClr val="0B4B8E"/>
                </a:solidFill>
                <a:latin typeface="+mj-lt"/>
              </a:rPr>
              <a:t>Gi</a:t>
            </a:r>
            <a:r>
              <a:rPr lang="en-US" dirty="0">
                <a:solidFill>
                  <a:srgbClr val="0B4B8E"/>
                </a:solidFill>
                <a:latin typeface="+mj-lt"/>
              </a:rPr>
              <a:t> </a:t>
            </a:r>
            <a:r>
              <a:rPr lang="en-US" dirty="0">
                <a:latin typeface="+mj-lt"/>
              </a:rPr>
              <a:t>and </a:t>
            </a:r>
            <a:r>
              <a:rPr lang="en-US" b="1" dirty="0" err="1">
                <a:solidFill>
                  <a:srgbClr val="0B4B8E"/>
                </a:solidFill>
                <a:latin typeface="+mj-lt"/>
              </a:rPr>
              <a:t>Gj</a:t>
            </a:r>
            <a:endParaRPr lang="en-US" b="1" dirty="0">
              <a:solidFill>
                <a:srgbClr val="0B4B8E"/>
              </a:solidFill>
              <a:latin typeface="+mj-lt"/>
            </a:endParaRPr>
          </a:p>
          <a:p>
            <a:r>
              <a:rPr lang="en-US" dirty="0">
                <a:latin typeface="+mj-lt"/>
              </a:rPr>
              <a:t>    evaluate </a:t>
            </a:r>
            <a:r>
              <a:rPr lang="en-US" b="1" dirty="0">
                <a:solidFill>
                  <a:srgbClr val="0B4B8E"/>
                </a:solidFill>
                <a:latin typeface="+mj-lt"/>
              </a:rPr>
              <a:t>ΔL = new HPWL  - old HPWL</a:t>
            </a:r>
            <a:r>
              <a:rPr lang="en-US" dirty="0">
                <a:latin typeface="+mj-lt"/>
              </a:rPr>
              <a:t>;</a:t>
            </a:r>
          </a:p>
          <a:p>
            <a:r>
              <a:rPr lang="en-US" dirty="0">
                <a:latin typeface="+mj-lt"/>
              </a:rPr>
              <a:t>    </a:t>
            </a:r>
            <a:r>
              <a:rPr lang="en-US" b="1" dirty="0">
                <a:latin typeface="+mj-lt"/>
              </a:rPr>
              <a:t>if</a:t>
            </a:r>
            <a:r>
              <a:rPr lang="en-US" dirty="0">
                <a:latin typeface="+mj-lt"/>
              </a:rPr>
              <a:t> ( </a:t>
            </a:r>
            <a:r>
              <a:rPr lang="en-US" b="1" dirty="0">
                <a:solidFill>
                  <a:srgbClr val="0B4B8E"/>
                </a:solidFill>
                <a:latin typeface="Trade Gothic LT Std Cn"/>
              </a:rPr>
              <a:t>ΔL</a:t>
            </a:r>
            <a:r>
              <a:rPr lang="en-US" b="1" dirty="0">
                <a:solidFill>
                  <a:srgbClr val="0B4B8E"/>
                </a:solidFill>
                <a:latin typeface="+mj-lt"/>
              </a:rPr>
              <a:t> &lt; 0</a:t>
            </a:r>
            <a:r>
              <a:rPr lang="en-US" dirty="0">
                <a:latin typeface="+mj-lt"/>
              </a:rPr>
              <a:t> )  {                                                                </a:t>
            </a:r>
            <a:r>
              <a:rPr lang="en-US" b="1" dirty="0">
                <a:solidFill>
                  <a:srgbClr val="800000"/>
                </a:solidFill>
                <a:latin typeface="+mj-lt"/>
              </a:rPr>
              <a:t>// improved placement! Update HPWL</a:t>
            </a:r>
          </a:p>
          <a:p>
            <a:r>
              <a:rPr lang="en-US" dirty="0">
                <a:latin typeface="+mj-lt"/>
              </a:rPr>
              <a:t>        </a:t>
            </a:r>
            <a:r>
              <a:rPr lang="en-US" b="1" dirty="0">
                <a:solidFill>
                  <a:srgbClr val="0B4B8E"/>
                </a:solidFill>
                <a:latin typeface="+mj-lt"/>
              </a:rPr>
              <a:t>L = L + </a:t>
            </a:r>
            <a:r>
              <a:rPr lang="en-US" b="1" dirty="0">
                <a:solidFill>
                  <a:srgbClr val="0B4B8E"/>
                </a:solidFill>
                <a:latin typeface="Trade Gothic LT Std Cn"/>
              </a:rPr>
              <a:t>ΔL</a:t>
            </a:r>
            <a:endParaRPr lang="en-US" b="1" dirty="0">
              <a:solidFill>
                <a:srgbClr val="0B4B8E"/>
              </a:solidFill>
              <a:latin typeface="+mj-lt"/>
            </a:endParaRPr>
          </a:p>
          <a:p>
            <a:r>
              <a:rPr lang="en-US" dirty="0">
                <a:latin typeface="+mj-lt"/>
              </a:rPr>
              <a:t>    </a:t>
            </a:r>
            <a:r>
              <a:rPr lang="en-US" b="1" dirty="0">
                <a:latin typeface="+mj-lt"/>
              </a:rPr>
              <a:t>else</a:t>
            </a:r>
            <a:r>
              <a:rPr lang="en-US" dirty="0">
                <a:latin typeface="+mj-lt"/>
              </a:rPr>
              <a:t>                                                                               </a:t>
            </a:r>
            <a:r>
              <a:rPr lang="en-US" b="1" dirty="0">
                <a:solidFill>
                  <a:srgbClr val="800000"/>
                </a:solidFill>
                <a:latin typeface="+mj-lt"/>
              </a:rPr>
              <a:t>//   </a:t>
            </a:r>
            <a:r>
              <a:rPr lang="en-US" b="1" dirty="0">
                <a:solidFill>
                  <a:srgbClr val="800000"/>
                </a:solidFill>
                <a:latin typeface="Trade Gothic LT Std Cn"/>
              </a:rPr>
              <a:t>ΔL</a:t>
            </a:r>
            <a:r>
              <a:rPr lang="en-US" b="1" dirty="0">
                <a:solidFill>
                  <a:srgbClr val="800000"/>
                </a:solidFill>
                <a:latin typeface="+mj-lt"/>
              </a:rPr>
              <a:t> &gt; 0, this is a worse placement</a:t>
            </a:r>
          </a:p>
          <a:p>
            <a:r>
              <a:rPr lang="en-US" dirty="0">
                <a:latin typeface="+mj-lt"/>
              </a:rPr>
              <a:t>         undo swap of </a:t>
            </a:r>
            <a:r>
              <a:rPr lang="en-US" b="1" dirty="0" err="1">
                <a:solidFill>
                  <a:srgbClr val="0B4B8E"/>
                </a:solidFill>
                <a:latin typeface="+mj-lt"/>
              </a:rPr>
              <a:t>Gi</a:t>
            </a:r>
            <a:r>
              <a:rPr lang="en-US" dirty="0">
                <a:solidFill>
                  <a:srgbClr val="0B4B8E"/>
                </a:solidFill>
                <a:latin typeface="+mj-lt"/>
              </a:rPr>
              <a:t> </a:t>
            </a:r>
            <a:r>
              <a:rPr lang="en-US" dirty="0">
                <a:latin typeface="+mj-lt"/>
              </a:rPr>
              <a:t>and </a:t>
            </a:r>
            <a:r>
              <a:rPr lang="en-US" b="1" dirty="0" err="1">
                <a:solidFill>
                  <a:srgbClr val="0B4B8E"/>
                </a:solidFill>
                <a:latin typeface="+mj-lt"/>
              </a:rPr>
              <a:t>Gj</a:t>
            </a:r>
            <a:endParaRPr lang="en-US" b="1" dirty="0">
              <a:solidFill>
                <a:srgbClr val="0B4B8E"/>
              </a:solidFill>
              <a:latin typeface="+mj-lt"/>
            </a:endParaRPr>
          </a:p>
          <a:p>
            <a:r>
              <a:rPr lang="en-US" dirty="0">
                <a:latin typeface="+mj-lt"/>
              </a:rPr>
              <a:t>}</a:t>
            </a:r>
          </a:p>
          <a:p>
            <a:r>
              <a:rPr lang="en-US" dirty="0">
                <a:latin typeface="+mj-lt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7340465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ADA3D0-AF74-3AB7-DED2-20E75977AD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Computing </a:t>
            </a:r>
            <a:r>
              <a:rPr lang="el-GR" dirty="0"/>
              <a:t>ΔL</a:t>
            </a:r>
            <a:r>
              <a:rPr lang="en-US" dirty="0"/>
              <a:t> Efficiently (Incrementally)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7C017D-65FF-4F17-97C9-B57CA20A6B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Incremental wirelength update calculation</a:t>
            </a:r>
          </a:p>
          <a:p>
            <a:pPr lvl="1"/>
            <a:r>
              <a:rPr lang="en-US" dirty="0"/>
              <a:t>Cannot afford to re-compute length of each net in entire placement after each swap! – most nets did not change</a:t>
            </a:r>
          </a:p>
          <a:p>
            <a:pPr lvl="1"/>
            <a:r>
              <a:rPr lang="en-US" dirty="0"/>
              <a:t>Compute </a:t>
            </a:r>
            <a:r>
              <a:rPr lang="el-GR" dirty="0"/>
              <a:t>ΔL</a:t>
            </a:r>
            <a:r>
              <a:rPr lang="en-US" dirty="0"/>
              <a:t> incrementally – just look at nets that could change</a:t>
            </a:r>
          </a:p>
          <a:p>
            <a:endParaRPr lang="en-US" dirty="0"/>
          </a:p>
        </p:txBody>
      </p:sp>
      <p:sp>
        <p:nvSpPr>
          <p:cNvPr id="4" name="Rectangle 23">
            <a:extLst>
              <a:ext uri="{FF2B5EF4-FFF2-40B4-BE49-F238E27FC236}">
                <a16:creationId xmlns:a16="http://schemas.microsoft.com/office/drawing/2014/main" id="{61AC2699-85EF-2F96-7B48-B1F5BDAAA8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3276394"/>
            <a:ext cx="10515600" cy="397545"/>
          </a:xfrm>
          <a:prstGeom prst="rect">
            <a:avLst/>
          </a:prstGeom>
          <a:solidFill>
            <a:srgbClr val="FCFEB9"/>
          </a:solidFill>
          <a:ln w="12700">
            <a:noFill/>
            <a:miter lim="800000"/>
            <a:headEnd/>
            <a:tailEnd/>
          </a:ln>
          <a:effectLst/>
        </p:spPr>
        <p:txBody>
          <a:bodyPr wrap="square" lIns="90488" tIns="44450" rIns="90488" bIns="44450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 dirty="0">
                <a:solidFill>
                  <a:srgbClr val="0B4B8E"/>
                </a:solidFill>
                <a:latin typeface="+mj-lt"/>
              </a:rPr>
              <a:t>Δ</a:t>
            </a:r>
            <a:r>
              <a:rPr lang="el-GR" sz="2000" b="1" dirty="0">
                <a:solidFill>
                  <a:srgbClr val="0B4B8E"/>
                </a:solidFill>
                <a:latin typeface="+mj-lt"/>
              </a:rPr>
              <a:t>L</a:t>
            </a:r>
            <a:r>
              <a:rPr lang="en-US" sz="2000" b="1" dirty="0">
                <a:latin typeface="+mj-lt"/>
              </a:rPr>
              <a:t> = </a:t>
            </a:r>
            <a:r>
              <a:rPr lang="en-US" sz="2000" b="1" dirty="0">
                <a:solidFill>
                  <a:srgbClr val="800000"/>
                </a:solidFill>
                <a:latin typeface="+mj-lt"/>
              </a:rPr>
              <a:t>[ HPWL(</a:t>
            </a:r>
            <a:r>
              <a:rPr lang="en-US" sz="2000" b="1" dirty="0" err="1">
                <a:solidFill>
                  <a:srgbClr val="800000"/>
                </a:solidFill>
                <a:latin typeface="+mj-lt"/>
              </a:rPr>
              <a:t>i</a:t>
            </a:r>
            <a:r>
              <a:rPr lang="en-US" sz="2000" b="1" dirty="0">
                <a:solidFill>
                  <a:srgbClr val="800000"/>
                </a:solidFill>
                <a:latin typeface="+mj-lt"/>
              </a:rPr>
              <a:t>) + HPWL(j) + HPWL(k) after swap]</a:t>
            </a:r>
            <a:r>
              <a:rPr lang="en-US" sz="2000" b="1" dirty="0">
                <a:latin typeface="+mj-lt"/>
              </a:rPr>
              <a:t> - </a:t>
            </a:r>
            <a:r>
              <a:rPr lang="en-US" sz="2000" b="1" dirty="0">
                <a:solidFill>
                  <a:srgbClr val="0B4B8E"/>
                </a:solidFill>
                <a:latin typeface="+mj-lt"/>
              </a:rPr>
              <a:t>[ HPWL(</a:t>
            </a:r>
            <a:r>
              <a:rPr lang="en-US" sz="2000" b="1" dirty="0" err="1">
                <a:solidFill>
                  <a:srgbClr val="0B4B8E"/>
                </a:solidFill>
                <a:latin typeface="+mj-lt"/>
              </a:rPr>
              <a:t>i</a:t>
            </a:r>
            <a:r>
              <a:rPr lang="en-US" sz="2000" b="1" dirty="0">
                <a:solidFill>
                  <a:srgbClr val="0B4B8E"/>
                </a:solidFill>
                <a:latin typeface="+mj-lt"/>
              </a:rPr>
              <a:t>) + HPWM(j) + HPWL(k) before swap]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3D82804-D630-7E92-AB40-B7D385F63F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2128" y="3994419"/>
            <a:ext cx="1778000" cy="1905000"/>
          </a:xfrm>
          <a:prstGeom prst="rect">
            <a:avLst/>
          </a:prstGeom>
          <a:noFill/>
          <a:ln w="12700">
            <a:solidFill>
              <a:srgbClr val="CF0E30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j-lt"/>
            </a:endParaRPr>
          </a:p>
        </p:txBody>
      </p:sp>
      <p:sp>
        <p:nvSpPr>
          <p:cNvPr id="6" name="Line 5">
            <a:extLst>
              <a:ext uri="{FF2B5EF4-FFF2-40B4-BE49-F238E27FC236}">
                <a16:creationId xmlns:a16="http://schemas.microsoft.com/office/drawing/2014/main" id="{E37B72EA-021E-1A57-A349-CDB144D16F7F}"/>
              </a:ext>
            </a:extLst>
          </p:cNvPr>
          <p:cNvSpPr>
            <a:spLocks noChangeShapeType="1"/>
          </p:cNvSpPr>
          <p:nvPr/>
        </p:nvSpPr>
        <p:spPr bwMode="auto">
          <a:xfrm>
            <a:off x="4169878" y="3994419"/>
            <a:ext cx="0" cy="1917700"/>
          </a:xfrm>
          <a:prstGeom prst="line">
            <a:avLst/>
          </a:prstGeom>
          <a:noFill/>
          <a:ln w="12700">
            <a:solidFill>
              <a:srgbClr val="CF0E3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j-lt"/>
            </a:endParaRPr>
          </a:p>
        </p:txBody>
      </p:sp>
      <p:sp>
        <p:nvSpPr>
          <p:cNvPr id="7" name="Line 6">
            <a:extLst>
              <a:ext uri="{FF2B5EF4-FFF2-40B4-BE49-F238E27FC236}">
                <a16:creationId xmlns:a16="http://schemas.microsoft.com/office/drawing/2014/main" id="{D81C3B5E-FBB9-BDE2-467A-FC9FDAC576FE}"/>
              </a:ext>
            </a:extLst>
          </p:cNvPr>
          <p:cNvSpPr>
            <a:spLocks noChangeShapeType="1"/>
          </p:cNvSpPr>
          <p:nvPr/>
        </p:nvSpPr>
        <p:spPr bwMode="auto">
          <a:xfrm>
            <a:off x="3445978" y="3994419"/>
            <a:ext cx="0" cy="1917700"/>
          </a:xfrm>
          <a:prstGeom prst="line">
            <a:avLst/>
          </a:prstGeom>
          <a:noFill/>
          <a:ln w="12700">
            <a:solidFill>
              <a:srgbClr val="CF0E3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j-lt"/>
            </a:endParaRPr>
          </a:p>
        </p:txBody>
      </p:sp>
      <p:sp>
        <p:nvSpPr>
          <p:cNvPr id="8" name="Line 7">
            <a:extLst>
              <a:ext uri="{FF2B5EF4-FFF2-40B4-BE49-F238E27FC236}">
                <a16:creationId xmlns:a16="http://schemas.microsoft.com/office/drawing/2014/main" id="{EAA3002C-A6FE-E55A-F730-39FF76E6CEC7}"/>
              </a:ext>
            </a:extLst>
          </p:cNvPr>
          <p:cNvSpPr>
            <a:spLocks noChangeShapeType="1"/>
          </p:cNvSpPr>
          <p:nvPr/>
        </p:nvSpPr>
        <p:spPr bwMode="auto">
          <a:xfrm>
            <a:off x="3814278" y="3994419"/>
            <a:ext cx="0" cy="1917700"/>
          </a:xfrm>
          <a:prstGeom prst="line">
            <a:avLst/>
          </a:prstGeom>
          <a:noFill/>
          <a:ln w="12700">
            <a:solidFill>
              <a:srgbClr val="CF0E3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j-lt"/>
            </a:endParaRPr>
          </a:p>
        </p:txBody>
      </p:sp>
      <p:sp>
        <p:nvSpPr>
          <p:cNvPr id="9" name="Line 8">
            <a:extLst>
              <a:ext uri="{FF2B5EF4-FFF2-40B4-BE49-F238E27FC236}">
                <a16:creationId xmlns:a16="http://schemas.microsoft.com/office/drawing/2014/main" id="{5C6BF84A-26DC-4EFA-618D-0DE8BB30CAC4}"/>
              </a:ext>
            </a:extLst>
          </p:cNvPr>
          <p:cNvSpPr>
            <a:spLocks noChangeShapeType="1"/>
          </p:cNvSpPr>
          <p:nvPr/>
        </p:nvSpPr>
        <p:spPr bwMode="auto">
          <a:xfrm>
            <a:off x="4538178" y="3994419"/>
            <a:ext cx="0" cy="1917700"/>
          </a:xfrm>
          <a:prstGeom prst="line">
            <a:avLst/>
          </a:prstGeom>
          <a:noFill/>
          <a:ln w="12700">
            <a:solidFill>
              <a:srgbClr val="CF0E3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j-lt"/>
            </a:endParaRPr>
          </a:p>
        </p:txBody>
      </p:sp>
      <p:sp>
        <p:nvSpPr>
          <p:cNvPr id="10" name="Line 9">
            <a:extLst>
              <a:ext uri="{FF2B5EF4-FFF2-40B4-BE49-F238E27FC236}">
                <a16:creationId xmlns:a16="http://schemas.microsoft.com/office/drawing/2014/main" id="{618FEC99-70A3-52B1-DCC3-E9D6CE98294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109428" y="4305569"/>
            <a:ext cx="1790700" cy="0"/>
          </a:xfrm>
          <a:prstGeom prst="line">
            <a:avLst/>
          </a:prstGeom>
          <a:noFill/>
          <a:ln w="12700">
            <a:solidFill>
              <a:srgbClr val="CF0E3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j-lt"/>
            </a:endParaRPr>
          </a:p>
        </p:txBody>
      </p:sp>
      <p:sp>
        <p:nvSpPr>
          <p:cNvPr id="11" name="Line 10">
            <a:extLst>
              <a:ext uri="{FF2B5EF4-FFF2-40B4-BE49-F238E27FC236}">
                <a16:creationId xmlns:a16="http://schemas.microsoft.com/office/drawing/2014/main" id="{8F18275E-18A2-E3BC-E829-53E2FAA48C3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096728" y="4623069"/>
            <a:ext cx="1790700" cy="0"/>
          </a:xfrm>
          <a:prstGeom prst="line">
            <a:avLst/>
          </a:prstGeom>
          <a:noFill/>
          <a:ln w="12700">
            <a:solidFill>
              <a:srgbClr val="CF0E3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j-lt"/>
            </a:endParaRPr>
          </a:p>
        </p:txBody>
      </p:sp>
      <p:sp>
        <p:nvSpPr>
          <p:cNvPr id="12" name="Line 11">
            <a:extLst>
              <a:ext uri="{FF2B5EF4-FFF2-40B4-BE49-F238E27FC236}">
                <a16:creationId xmlns:a16="http://schemas.microsoft.com/office/drawing/2014/main" id="{111F0495-B091-2B22-880A-CCE4CB3317F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096728" y="4953269"/>
            <a:ext cx="1790700" cy="0"/>
          </a:xfrm>
          <a:prstGeom prst="line">
            <a:avLst/>
          </a:prstGeom>
          <a:noFill/>
          <a:ln w="12700">
            <a:solidFill>
              <a:srgbClr val="CF0E3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j-lt"/>
            </a:endParaRPr>
          </a:p>
        </p:txBody>
      </p:sp>
      <p:sp>
        <p:nvSpPr>
          <p:cNvPr id="13" name="Line 12">
            <a:extLst>
              <a:ext uri="{FF2B5EF4-FFF2-40B4-BE49-F238E27FC236}">
                <a16:creationId xmlns:a16="http://schemas.microsoft.com/office/drawing/2014/main" id="{7ED69EC7-B901-2528-B585-69D3653999F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122128" y="5283469"/>
            <a:ext cx="1790700" cy="0"/>
          </a:xfrm>
          <a:prstGeom prst="line">
            <a:avLst/>
          </a:prstGeom>
          <a:noFill/>
          <a:ln w="12700">
            <a:solidFill>
              <a:srgbClr val="CF0E3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j-lt"/>
            </a:endParaRPr>
          </a:p>
        </p:txBody>
      </p:sp>
      <p:sp>
        <p:nvSpPr>
          <p:cNvPr id="14" name="Line 13">
            <a:extLst>
              <a:ext uri="{FF2B5EF4-FFF2-40B4-BE49-F238E27FC236}">
                <a16:creationId xmlns:a16="http://schemas.microsoft.com/office/drawing/2014/main" id="{3066E42A-5DE1-57A1-1DB0-AC9A9E4351F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134828" y="5600969"/>
            <a:ext cx="1790700" cy="0"/>
          </a:xfrm>
          <a:prstGeom prst="line">
            <a:avLst/>
          </a:prstGeom>
          <a:noFill/>
          <a:ln w="12700">
            <a:solidFill>
              <a:srgbClr val="CF0E3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j-lt"/>
            </a:endParaRP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89E4C1AA-57C5-34A7-2194-BC22772127A6}"/>
              </a:ext>
            </a:extLst>
          </p:cNvPr>
          <p:cNvSpPr>
            <a:spLocks/>
          </p:cNvSpPr>
          <p:nvPr/>
        </p:nvSpPr>
        <p:spPr bwMode="auto">
          <a:xfrm>
            <a:off x="3522178" y="4394469"/>
            <a:ext cx="204788" cy="14128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88"/>
              </a:cxn>
              <a:cxn ang="0">
                <a:pos x="88" y="88"/>
              </a:cxn>
              <a:cxn ang="0">
                <a:pos x="120" y="72"/>
              </a:cxn>
              <a:cxn ang="0">
                <a:pos x="128" y="40"/>
              </a:cxn>
              <a:cxn ang="0">
                <a:pos x="120" y="16"/>
              </a:cxn>
              <a:cxn ang="0">
                <a:pos x="96" y="0"/>
              </a:cxn>
              <a:cxn ang="0">
                <a:pos x="0" y="0"/>
              </a:cxn>
            </a:cxnLst>
            <a:rect l="0" t="0" r="r" b="b"/>
            <a:pathLst>
              <a:path w="129" h="89">
                <a:moveTo>
                  <a:pt x="0" y="0"/>
                </a:moveTo>
                <a:lnTo>
                  <a:pt x="0" y="88"/>
                </a:lnTo>
                <a:lnTo>
                  <a:pt x="88" y="88"/>
                </a:lnTo>
                <a:lnTo>
                  <a:pt x="120" y="72"/>
                </a:lnTo>
                <a:lnTo>
                  <a:pt x="128" y="40"/>
                </a:lnTo>
                <a:lnTo>
                  <a:pt x="120" y="16"/>
                </a:lnTo>
                <a:lnTo>
                  <a:pt x="96" y="0"/>
                </a:lnTo>
                <a:lnTo>
                  <a:pt x="0" y="0"/>
                </a:lnTo>
              </a:path>
            </a:pathLst>
          </a:custGeom>
          <a:solidFill>
            <a:srgbClr val="081D58"/>
          </a:solidFill>
          <a:ln w="12700" cap="rnd" cmpd="sng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j-lt"/>
            </a:endParaRP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C3D28829-DB42-0443-3757-4C05712871E5}"/>
              </a:ext>
            </a:extLst>
          </p:cNvPr>
          <p:cNvSpPr>
            <a:spLocks/>
          </p:cNvSpPr>
          <p:nvPr/>
        </p:nvSpPr>
        <p:spPr bwMode="auto">
          <a:xfrm>
            <a:off x="3903178" y="5372369"/>
            <a:ext cx="204788" cy="14128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88"/>
              </a:cxn>
              <a:cxn ang="0">
                <a:pos x="88" y="88"/>
              </a:cxn>
              <a:cxn ang="0">
                <a:pos x="120" y="72"/>
              </a:cxn>
              <a:cxn ang="0">
                <a:pos x="128" y="40"/>
              </a:cxn>
              <a:cxn ang="0">
                <a:pos x="120" y="16"/>
              </a:cxn>
              <a:cxn ang="0">
                <a:pos x="96" y="0"/>
              </a:cxn>
              <a:cxn ang="0">
                <a:pos x="0" y="0"/>
              </a:cxn>
            </a:cxnLst>
            <a:rect l="0" t="0" r="r" b="b"/>
            <a:pathLst>
              <a:path w="129" h="89">
                <a:moveTo>
                  <a:pt x="0" y="0"/>
                </a:moveTo>
                <a:lnTo>
                  <a:pt x="0" y="88"/>
                </a:lnTo>
                <a:lnTo>
                  <a:pt x="88" y="88"/>
                </a:lnTo>
                <a:lnTo>
                  <a:pt x="120" y="72"/>
                </a:lnTo>
                <a:lnTo>
                  <a:pt x="128" y="40"/>
                </a:lnTo>
                <a:lnTo>
                  <a:pt x="120" y="16"/>
                </a:lnTo>
                <a:lnTo>
                  <a:pt x="96" y="0"/>
                </a:lnTo>
                <a:lnTo>
                  <a:pt x="0" y="0"/>
                </a:lnTo>
              </a:path>
            </a:pathLst>
          </a:custGeom>
          <a:solidFill>
            <a:srgbClr val="CF0E30"/>
          </a:solidFill>
          <a:ln w="12700" cap="rnd" cmpd="sng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j-lt"/>
            </a:endParaRPr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5D87F3FB-F015-30E1-F84B-B34FEB8DEDC0}"/>
              </a:ext>
            </a:extLst>
          </p:cNvPr>
          <p:cNvSpPr>
            <a:spLocks/>
          </p:cNvSpPr>
          <p:nvPr/>
        </p:nvSpPr>
        <p:spPr bwMode="auto">
          <a:xfrm>
            <a:off x="4233378" y="4699269"/>
            <a:ext cx="204788" cy="14128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88"/>
              </a:cxn>
              <a:cxn ang="0">
                <a:pos x="88" y="88"/>
              </a:cxn>
              <a:cxn ang="0">
                <a:pos x="120" y="72"/>
              </a:cxn>
              <a:cxn ang="0">
                <a:pos x="128" y="40"/>
              </a:cxn>
              <a:cxn ang="0">
                <a:pos x="120" y="16"/>
              </a:cxn>
              <a:cxn ang="0">
                <a:pos x="96" y="0"/>
              </a:cxn>
              <a:cxn ang="0">
                <a:pos x="0" y="0"/>
              </a:cxn>
            </a:cxnLst>
            <a:rect l="0" t="0" r="r" b="b"/>
            <a:pathLst>
              <a:path w="129" h="89">
                <a:moveTo>
                  <a:pt x="0" y="0"/>
                </a:moveTo>
                <a:lnTo>
                  <a:pt x="0" y="88"/>
                </a:lnTo>
                <a:lnTo>
                  <a:pt x="88" y="88"/>
                </a:lnTo>
                <a:lnTo>
                  <a:pt x="120" y="72"/>
                </a:lnTo>
                <a:lnTo>
                  <a:pt x="128" y="40"/>
                </a:lnTo>
                <a:lnTo>
                  <a:pt x="120" y="16"/>
                </a:lnTo>
                <a:lnTo>
                  <a:pt x="96" y="0"/>
                </a:lnTo>
                <a:lnTo>
                  <a:pt x="0" y="0"/>
                </a:lnTo>
              </a:path>
            </a:pathLst>
          </a:custGeom>
          <a:solidFill>
            <a:srgbClr val="CF0E30"/>
          </a:solidFill>
          <a:ln w="12700" cap="rnd" cmpd="sng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j-lt"/>
            </a:endParaRPr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FB80FB94-7F70-D82D-357F-7E496E253B88}"/>
              </a:ext>
            </a:extLst>
          </p:cNvPr>
          <p:cNvSpPr>
            <a:spLocks/>
          </p:cNvSpPr>
          <p:nvPr/>
        </p:nvSpPr>
        <p:spPr bwMode="auto">
          <a:xfrm>
            <a:off x="4652478" y="4089669"/>
            <a:ext cx="204788" cy="14128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88"/>
              </a:cxn>
              <a:cxn ang="0">
                <a:pos x="88" y="88"/>
              </a:cxn>
              <a:cxn ang="0">
                <a:pos x="120" y="72"/>
              </a:cxn>
              <a:cxn ang="0">
                <a:pos x="128" y="40"/>
              </a:cxn>
              <a:cxn ang="0">
                <a:pos x="120" y="16"/>
              </a:cxn>
              <a:cxn ang="0">
                <a:pos x="96" y="0"/>
              </a:cxn>
              <a:cxn ang="0">
                <a:pos x="0" y="0"/>
              </a:cxn>
            </a:cxnLst>
            <a:rect l="0" t="0" r="r" b="b"/>
            <a:pathLst>
              <a:path w="129" h="89">
                <a:moveTo>
                  <a:pt x="0" y="0"/>
                </a:moveTo>
                <a:lnTo>
                  <a:pt x="0" y="88"/>
                </a:lnTo>
                <a:lnTo>
                  <a:pt x="88" y="88"/>
                </a:lnTo>
                <a:lnTo>
                  <a:pt x="120" y="72"/>
                </a:lnTo>
                <a:lnTo>
                  <a:pt x="128" y="40"/>
                </a:lnTo>
                <a:lnTo>
                  <a:pt x="120" y="16"/>
                </a:lnTo>
                <a:lnTo>
                  <a:pt x="96" y="0"/>
                </a:lnTo>
                <a:lnTo>
                  <a:pt x="0" y="0"/>
                </a:lnTo>
              </a:path>
            </a:pathLst>
          </a:custGeom>
          <a:solidFill>
            <a:srgbClr val="081D58"/>
          </a:solidFill>
          <a:ln w="12700" cap="rnd" cmpd="sng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j-lt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7C9DBCF-E235-CE5C-415E-CFF9E69C1E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5591" y="5893069"/>
            <a:ext cx="2008564" cy="33598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prstTxWarp prst="textNoShape">
              <a:avLst/>
            </a:prstTxWarp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</a:rPr>
              <a:t>x=0       1      2     3      4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B075FAF-F7B2-B986-2A6B-6F5864004E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21302" y="3886469"/>
            <a:ext cx="540514" cy="206979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prstTxWarp prst="textNoShape">
              <a:avLst/>
            </a:prstTxWarp>
            <a:spAutoFit/>
          </a:bodyPr>
          <a:lstStyle/>
          <a:p>
            <a:pPr marL="0" marR="0" lvl="0" indent="0" algn="r" defTabSz="91440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</a:rPr>
              <a:t>y=5</a:t>
            </a:r>
          </a:p>
          <a:p>
            <a:pPr marL="0" marR="0" lvl="0" indent="0" algn="r" defTabSz="91440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</a:rPr>
              <a:t>4</a:t>
            </a:r>
          </a:p>
          <a:p>
            <a:pPr marL="0" marR="0" lvl="0" indent="0" algn="r" defTabSz="91440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</a:rPr>
              <a:t>3</a:t>
            </a:r>
          </a:p>
          <a:p>
            <a:pPr marL="0" marR="0" lvl="0" indent="0" algn="r" defTabSz="91440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</a:rPr>
              <a:t>2</a:t>
            </a:r>
          </a:p>
          <a:p>
            <a:pPr marL="0" marR="0" lvl="0" indent="0" algn="r" defTabSz="91440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</a:rPr>
              <a:t>1</a:t>
            </a:r>
          </a:p>
          <a:p>
            <a:pPr marL="0" marR="0" lvl="0" indent="0" algn="r" defTabSz="91440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</a:rPr>
              <a:t>0</a:t>
            </a:r>
          </a:p>
        </p:txBody>
      </p:sp>
      <p:sp>
        <p:nvSpPr>
          <p:cNvPr id="21" name="Line 20">
            <a:extLst>
              <a:ext uri="{FF2B5EF4-FFF2-40B4-BE49-F238E27FC236}">
                <a16:creationId xmlns:a16="http://schemas.microsoft.com/office/drawing/2014/main" id="{8F5AFF31-AA16-22BB-63BB-B01478DA102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741395" y="4153169"/>
            <a:ext cx="898383" cy="301045"/>
          </a:xfrm>
          <a:prstGeom prst="line">
            <a:avLst/>
          </a:prstGeom>
          <a:noFill/>
          <a:ln w="50800">
            <a:solidFill>
              <a:srgbClr val="063DE8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j-lt"/>
            </a:endParaRPr>
          </a:p>
        </p:txBody>
      </p:sp>
      <p:sp>
        <p:nvSpPr>
          <p:cNvPr id="22" name="Line 21">
            <a:extLst>
              <a:ext uri="{FF2B5EF4-FFF2-40B4-BE49-F238E27FC236}">
                <a16:creationId xmlns:a16="http://schemas.microsoft.com/office/drawing/2014/main" id="{E43D25D4-78F1-2EA1-3F6E-55A3ABBDAD54}"/>
              </a:ext>
            </a:extLst>
          </p:cNvPr>
          <p:cNvSpPr>
            <a:spLocks noChangeShapeType="1"/>
          </p:cNvSpPr>
          <p:nvPr/>
        </p:nvSpPr>
        <p:spPr bwMode="auto">
          <a:xfrm>
            <a:off x="3988098" y="4390264"/>
            <a:ext cx="219292" cy="328890"/>
          </a:xfrm>
          <a:prstGeom prst="line">
            <a:avLst/>
          </a:prstGeom>
          <a:noFill/>
          <a:ln w="50800">
            <a:solidFill>
              <a:srgbClr val="063DE8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j-lt"/>
            </a:endParaRPr>
          </a:p>
        </p:txBody>
      </p:sp>
      <p:sp>
        <p:nvSpPr>
          <p:cNvPr id="23" name="Line 42">
            <a:extLst>
              <a:ext uri="{FF2B5EF4-FFF2-40B4-BE49-F238E27FC236}">
                <a16:creationId xmlns:a16="http://schemas.microsoft.com/office/drawing/2014/main" id="{BFF0F562-9A65-E50B-3667-D0F1C969D5D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960686" y="4856192"/>
            <a:ext cx="310663" cy="493338"/>
          </a:xfrm>
          <a:prstGeom prst="line">
            <a:avLst/>
          </a:prstGeom>
          <a:noFill/>
          <a:ln w="50800">
            <a:solidFill>
              <a:srgbClr val="FE9B03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j-lt"/>
            </a:endParaRPr>
          </a:p>
        </p:txBody>
      </p:sp>
      <p:sp>
        <p:nvSpPr>
          <p:cNvPr id="24" name="Line 43">
            <a:extLst>
              <a:ext uri="{FF2B5EF4-FFF2-40B4-BE49-F238E27FC236}">
                <a16:creationId xmlns:a16="http://schemas.microsoft.com/office/drawing/2014/main" id="{F182063F-60CB-9079-99F0-39D167517D5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080978" y="4788169"/>
            <a:ext cx="825500" cy="596900"/>
          </a:xfrm>
          <a:prstGeom prst="line">
            <a:avLst/>
          </a:prstGeom>
          <a:noFill/>
          <a:ln w="50800">
            <a:solidFill>
              <a:srgbClr val="660066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j-lt"/>
            </a:endParaRPr>
          </a:p>
        </p:txBody>
      </p:sp>
      <p:sp>
        <p:nvSpPr>
          <p:cNvPr id="25" name="Line 44">
            <a:extLst>
              <a:ext uri="{FF2B5EF4-FFF2-40B4-BE49-F238E27FC236}">
                <a16:creationId xmlns:a16="http://schemas.microsoft.com/office/drawing/2014/main" id="{6021FC32-DBAD-9ADE-7375-394B8BDF3F31}"/>
              </a:ext>
            </a:extLst>
          </p:cNvPr>
          <p:cNvSpPr>
            <a:spLocks noChangeShapeType="1"/>
          </p:cNvSpPr>
          <p:nvPr/>
        </p:nvSpPr>
        <p:spPr bwMode="auto">
          <a:xfrm>
            <a:off x="4783030" y="4225818"/>
            <a:ext cx="118783" cy="566423"/>
          </a:xfrm>
          <a:prstGeom prst="line">
            <a:avLst/>
          </a:prstGeom>
          <a:noFill/>
          <a:ln w="50800">
            <a:solidFill>
              <a:srgbClr val="660066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j-lt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B304B902-ACE7-EBBE-BC89-06164F290F3C}"/>
              </a:ext>
            </a:extLst>
          </p:cNvPr>
          <p:cNvSpPr/>
          <p:nvPr/>
        </p:nvSpPr>
        <p:spPr bwMode="auto">
          <a:xfrm>
            <a:off x="4407180" y="4488393"/>
            <a:ext cx="289529" cy="296124"/>
          </a:xfrm>
          <a:prstGeom prst="ellipse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lt"/>
              </a:rPr>
              <a:t>1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4CBB46C-D0B8-DBDB-73E4-112450582DA7}"/>
              </a:ext>
            </a:extLst>
          </p:cNvPr>
          <p:cNvSpPr/>
          <p:nvPr/>
        </p:nvSpPr>
        <p:spPr bwMode="auto">
          <a:xfrm>
            <a:off x="4079226" y="5417295"/>
            <a:ext cx="289529" cy="296124"/>
          </a:xfrm>
          <a:prstGeom prst="ellipse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lt"/>
              </a:rPr>
              <a:t>2</a:t>
            </a:r>
          </a:p>
        </p:txBody>
      </p:sp>
      <p:sp>
        <p:nvSpPr>
          <p:cNvPr id="28" name="Right Arrow 27">
            <a:extLst>
              <a:ext uri="{FF2B5EF4-FFF2-40B4-BE49-F238E27FC236}">
                <a16:creationId xmlns:a16="http://schemas.microsoft.com/office/drawing/2014/main" id="{BA8DF6BD-C231-E8DF-5673-CAE2BA997837}"/>
              </a:ext>
            </a:extLst>
          </p:cNvPr>
          <p:cNvSpPr/>
          <p:nvPr/>
        </p:nvSpPr>
        <p:spPr bwMode="auto">
          <a:xfrm>
            <a:off x="5374467" y="4264655"/>
            <a:ext cx="1263397" cy="1460876"/>
          </a:xfrm>
          <a:prstGeom prst="rightArrow">
            <a:avLst>
              <a:gd name="adj1" fmla="val 50000"/>
              <a:gd name="adj2" fmla="val 29687"/>
            </a:avLst>
          </a:prstGeom>
          <a:solidFill>
            <a:srgbClr val="0B4B8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j-lt"/>
              </a:rPr>
              <a:t>Swap 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solidFill>
                  <a:srgbClr val="FFFFFF"/>
                </a:solidFill>
                <a:latin typeface="+mj-lt"/>
              </a:rPr>
              <a:t>Gates 1,2</a:t>
            </a:r>
            <a:endParaRPr kumimoji="0" lang="en-US" sz="1200" u="none" strike="noStrike" cap="none" normalizeH="0" baseline="0" dirty="0">
              <a:ln>
                <a:noFill/>
              </a:ln>
              <a:solidFill>
                <a:srgbClr val="FFFFFF"/>
              </a:solidFill>
              <a:effectLst/>
              <a:latin typeface="+mj-lt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4E275CA-5B95-B1EA-7E25-58D83E2809DB}"/>
              </a:ext>
            </a:extLst>
          </p:cNvPr>
          <p:cNvSpPr txBox="1"/>
          <p:nvPr/>
        </p:nvSpPr>
        <p:spPr>
          <a:xfrm>
            <a:off x="3696519" y="3988618"/>
            <a:ext cx="7567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latin typeface="+mj-lt"/>
              </a:rPr>
              <a:t>Net </a:t>
            </a:r>
            <a:r>
              <a:rPr lang="en-US" sz="1800" b="1" dirty="0" err="1">
                <a:latin typeface="+mj-lt"/>
              </a:rPr>
              <a:t>i</a:t>
            </a:r>
            <a:endParaRPr lang="en-US" sz="1800" b="1" dirty="0">
              <a:latin typeface="+mj-lt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0103E3A-99D5-EAAC-615B-A7582047295F}"/>
              </a:ext>
            </a:extLst>
          </p:cNvPr>
          <p:cNvSpPr txBox="1"/>
          <p:nvPr/>
        </p:nvSpPr>
        <p:spPr>
          <a:xfrm>
            <a:off x="3329083" y="4864875"/>
            <a:ext cx="7567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latin typeface="+mj-lt"/>
              </a:rPr>
              <a:t>Net j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D5B15A5-AA9E-094F-6AD3-04473D306124}"/>
              </a:ext>
            </a:extLst>
          </p:cNvPr>
          <p:cNvSpPr txBox="1"/>
          <p:nvPr/>
        </p:nvSpPr>
        <p:spPr>
          <a:xfrm>
            <a:off x="4593536" y="4958051"/>
            <a:ext cx="7567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latin typeface="+mj-lt"/>
              </a:rPr>
              <a:t>Net k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0B80BFB-19E7-6957-F65D-8214757822EB}"/>
              </a:ext>
            </a:extLst>
          </p:cNvPr>
          <p:cNvGrpSpPr/>
          <p:nvPr/>
        </p:nvGrpSpPr>
        <p:grpSpPr>
          <a:xfrm>
            <a:off x="6571002" y="3873769"/>
            <a:ext cx="2781069" cy="2342589"/>
            <a:chOff x="4894602" y="2544026"/>
            <a:chExt cx="2781069" cy="2342589"/>
          </a:xfrm>
        </p:grpSpPr>
        <p:sp>
          <p:nvSpPr>
            <p:cNvPr id="33" name="Rectangle 24">
              <a:extLst>
                <a:ext uri="{FF2B5EF4-FFF2-40B4-BE49-F238E27FC236}">
                  <a16:creationId xmlns:a16="http://schemas.microsoft.com/office/drawing/2014/main" id="{6A335C9D-1272-ED0C-425B-C57D3B5AD0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95428" y="2651976"/>
              <a:ext cx="1778000" cy="1905000"/>
            </a:xfrm>
            <a:prstGeom prst="rect">
              <a:avLst/>
            </a:prstGeom>
            <a:noFill/>
            <a:ln w="12700">
              <a:solidFill>
                <a:srgbClr val="CF0E30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34" name="Line 25">
              <a:extLst>
                <a:ext uri="{FF2B5EF4-FFF2-40B4-BE49-F238E27FC236}">
                  <a16:creationId xmlns:a16="http://schemas.microsoft.com/office/drawing/2014/main" id="{39E11E81-FA96-5564-CFFF-149CC3E9A7B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443178" y="2651976"/>
              <a:ext cx="0" cy="1917700"/>
            </a:xfrm>
            <a:prstGeom prst="line">
              <a:avLst/>
            </a:prstGeom>
            <a:noFill/>
            <a:ln w="12700">
              <a:solidFill>
                <a:srgbClr val="CF0E3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35" name="Line 26">
              <a:extLst>
                <a:ext uri="{FF2B5EF4-FFF2-40B4-BE49-F238E27FC236}">
                  <a16:creationId xmlns:a16="http://schemas.microsoft.com/office/drawing/2014/main" id="{935F38C9-3F66-4788-BDA7-9797589A5FD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719278" y="2651976"/>
              <a:ext cx="0" cy="1917700"/>
            </a:xfrm>
            <a:prstGeom prst="line">
              <a:avLst/>
            </a:prstGeom>
            <a:noFill/>
            <a:ln w="12700">
              <a:solidFill>
                <a:srgbClr val="CF0E3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36" name="Line 27">
              <a:extLst>
                <a:ext uri="{FF2B5EF4-FFF2-40B4-BE49-F238E27FC236}">
                  <a16:creationId xmlns:a16="http://schemas.microsoft.com/office/drawing/2014/main" id="{CCBD6786-D845-3909-47D8-5BC926E8690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087578" y="2651976"/>
              <a:ext cx="0" cy="1917700"/>
            </a:xfrm>
            <a:prstGeom prst="line">
              <a:avLst/>
            </a:prstGeom>
            <a:noFill/>
            <a:ln w="12700">
              <a:solidFill>
                <a:srgbClr val="CF0E3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37" name="Line 28">
              <a:extLst>
                <a:ext uri="{FF2B5EF4-FFF2-40B4-BE49-F238E27FC236}">
                  <a16:creationId xmlns:a16="http://schemas.microsoft.com/office/drawing/2014/main" id="{ABED0E10-189D-5638-8F49-4B73BAC4A7D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811478" y="2651976"/>
              <a:ext cx="0" cy="1917700"/>
            </a:xfrm>
            <a:prstGeom prst="line">
              <a:avLst/>
            </a:prstGeom>
            <a:noFill/>
            <a:ln w="12700">
              <a:solidFill>
                <a:srgbClr val="CF0E3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38" name="Line 29">
              <a:extLst>
                <a:ext uri="{FF2B5EF4-FFF2-40B4-BE49-F238E27FC236}">
                  <a16:creationId xmlns:a16="http://schemas.microsoft.com/office/drawing/2014/main" id="{386829B5-7343-65F8-886D-FF0F6707D3B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382728" y="2963126"/>
              <a:ext cx="1790700" cy="0"/>
            </a:xfrm>
            <a:prstGeom prst="line">
              <a:avLst/>
            </a:prstGeom>
            <a:noFill/>
            <a:ln w="12700">
              <a:solidFill>
                <a:srgbClr val="CF0E3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39" name="Line 30">
              <a:extLst>
                <a:ext uri="{FF2B5EF4-FFF2-40B4-BE49-F238E27FC236}">
                  <a16:creationId xmlns:a16="http://schemas.microsoft.com/office/drawing/2014/main" id="{CCA9BDCA-233D-FAEC-D2CF-A885047265C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370028" y="3280626"/>
              <a:ext cx="1790700" cy="0"/>
            </a:xfrm>
            <a:prstGeom prst="line">
              <a:avLst/>
            </a:prstGeom>
            <a:noFill/>
            <a:ln w="12700">
              <a:solidFill>
                <a:srgbClr val="CF0E3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40" name="Line 31">
              <a:extLst>
                <a:ext uri="{FF2B5EF4-FFF2-40B4-BE49-F238E27FC236}">
                  <a16:creationId xmlns:a16="http://schemas.microsoft.com/office/drawing/2014/main" id="{3879E2EF-5965-8EFB-D7FE-168B7C9D66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370028" y="3610826"/>
              <a:ext cx="1790700" cy="0"/>
            </a:xfrm>
            <a:prstGeom prst="line">
              <a:avLst/>
            </a:prstGeom>
            <a:noFill/>
            <a:ln w="12700">
              <a:solidFill>
                <a:srgbClr val="CF0E3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41" name="Line 32">
              <a:extLst>
                <a:ext uri="{FF2B5EF4-FFF2-40B4-BE49-F238E27FC236}">
                  <a16:creationId xmlns:a16="http://schemas.microsoft.com/office/drawing/2014/main" id="{C15CCEC3-263B-D3F2-F4CB-BEC640BAA5F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395428" y="3941026"/>
              <a:ext cx="1790700" cy="0"/>
            </a:xfrm>
            <a:prstGeom prst="line">
              <a:avLst/>
            </a:prstGeom>
            <a:noFill/>
            <a:ln w="12700">
              <a:solidFill>
                <a:srgbClr val="CF0E3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42" name="Line 33">
              <a:extLst>
                <a:ext uri="{FF2B5EF4-FFF2-40B4-BE49-F238E27FC236}">
                  <a16:creationId xmlns:a16="http://schemas.microsoft.com/office/drawing/2014/main" id="{E906B360-A425-1DDF-36F3-9D2AC6695BD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408128" y="4258526"/>
              <a:ext cx="1790700" cy="0"/>
            </a:xfrm>
            <a:prstGeom prst="line">
              <a:avLst/>
            </a:prstGeom>
            <a:noFill/>
            <a:ln w="12700">
              <a:solidFill>
                <a:srgbClr val="CF0E3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43" name="Freeform 34">
              <a:extLst>
                <a:ext uri="{FF2B5EF4-FFF2-40B4-BE49-F238E27FC236}">
                  <a16:creationId xmlns:a16="http://schemas.microsoft.com/office/drawing/2014/main" id="{5F049E2E-480E-A487-92A8-E926C2A88B6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95478" y="3052026"/>
              <a:ext cx="204788" cy="14128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88"/>
                </a:cxn>
                <a:cxn ang="0">
                  <a:pos x="88" y="88"/>
                </a:cxn>
                <a:cxn ang="0">
                  <a:pos x="120" y="72"/>
                </a:cxn>
                <a:cxn ang="0">
                  <a:pos x="128" y="40"/>
                </a:cxn>
                <a:cxn ang="0">
                  <a:pos x="120" y="16"/>
                </a:cxn>
                <a:cxn ang="0">
                  <a:pos x="96" y="0"/>
                </a:cxn>
                <a:cxn ang="0">
                  <a:pos x="0" y="0"/>
                </a:cxn>
              </a:cxnLst>
              <a:rect l="0" t="0" r="r" b="b"/>
              <a:pathLst>
                <a:path w="129" h="89">
                  <a:moveTo>
                    <a:pt x="0" y="0"/>
                  </a:moveTo>
                  <a:lnTo>
                    <a:pt x="0" y="88"/>
                  </a:lnTo>
                  <a:lnTo>
                    <a:pt x="88" y="88"/>
                  </a:lnTo>
                  <a:lnTo>
                    <a:pt x="120" y="72"/>
                  </a:lnTo>
                  <a:lnTo>
                    <a:pt x="128" y="40"/>
                  </a:lnTo>
                  <a:lnTo>
                    <a:pt x="120" y="16"/>
                  </a:ln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solidFill>
              <a:srgbClr val="081D58"/>
            </a:solidFill>
            <a:ln w="12700" cap="rnd" cmpd="sng">
              <a:noFill/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44" name="Freeform 35">
              <a:extLst>
                <a:ext uri="{FF2B5EF4-FFF2-40B4-BE49-F238E27FC236}">
                  <a16:creationId xmlns:a16="http://schemas.microsoft.com/office/drawing/2014/main" id="{946BF33F-7A59-B556-5270-04326FF8C7DD}"/>
                </a:ext>
              </a:extLst>
            </p:cNvPr>
            <p:cNvSpPr>
              <a:spLocks/>
            </p:cNvSpPr>
            <p:nvPr/>
          </p:nvSpPr>
          <p:spPr bwMode="auto">
            <a:xfrm>
              <a:off x="6176478" y="4029926"/>
              <a:ext cx="204788" cy="14128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88"/>
                </a:cxn>
                <a:cxn ang="0">
                  <a:pos x="88" y="88"/>
                </a:cxn>
                <a:cxn ang="0">
                  <a:pos x="120" y="72"/>
                </a:cxn>
                <a:cxn ang="0">
                  <a:pos x="128" y="40"/>
                </a:cxn>
                <a:cxn ang="0">
                  <a:pos x="120" y="16"/>
                </a:cxn>
                <a:cxn ang="0">
                  <a:pos x="96" y="0"/>
                </a:cxn>
                <a:cxn ang="0">
                  <a:pos x="0" y="0"/>
                </a:cxn>
              </a:cxnLst>
              <a:rect l="0" t="0" r="r" b="b"/>
              <a:pathLst>
                <a:path w="129" h="89">
                  <a:moveTo>
                    <a:pt x="0" y="0"/>
                  </a:moveTo>
                  <a:lnTo>
                    <a:pt x="0" y="88"/>
                  </a:lnTo>
                  <a:lnTo>
                    <a:pt x="88" y="88"/>
                  </a:lnTo>
                  <a:lnTo>
                    <a:pt x="120" y="72"/>
                  </a:lnTo>
                  <a:lnTo>
                    <a:pt x="128" y="40"/>
                  </a:lnTo>
                  <a:lnTo>
                    <a:pt x="120" y="16"/>
                  </a:ln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solidFill>
              <a:srgbClr val="CF0E30"/>
            </a:solidFill>
            <a:ln w="12700" cap="rnd" cmpd="sng">
              <a:noFill/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45" name="Freeform 36">
              <a:extLst>
                <a:ext uri="{FF2B5EF4-FFF2-40B4-BE49-F238E27FC236}">
                  <a16:creationId xmlns:a16="http://schemas.microsoft.com/office/drawing/2014/main" id="{53A60B97-4020-E34C-ADCF-03AED4924EF1}"/>
                </a:ext>
              </a:extLst>
            </p:cNvPr>
            <p:cNvSpPr>
              <a:spLocks/>
            </p:cNvSpPr>
            <p:nvPr/>
          </p:nvSpPr>
          <p:spPr bwMode="auto">
            <a:xfrm>
              <a:off x="6506678" y="3356826"/>
              <a:ext cx="204788" cy="14128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88"/>
                </a:cxn>
                <a:cxn ang="0">
                  <a:pos x="88" y="88"/>
                </a:cxn>
                <a:cxn ang="0">
                  <a:pos x="120" y="72"/>
                </a:cxn>
                <a:cxn ang="0">
                  <a:pos x="128" y="40"/>
                </a:cxn>
                <a:cxn ang="0">
                  <a:pos x="120" y="16"/>
                </a:cxn>
                <a:cxn ang="0">
                  <a:pos x="96" y="0"/>
                </a:cxn>
                <a:cxn ang="0">
                  <a:pos x="0" y="0"/>
                </a:cxn>
              </a:cxnLst>
              <a:rect l="0" t="0" r="r" b="b"/>
              <a:pathLst>
                <a:path w="129" h="89">
                  <a:moveTo>
                    <a:pt x="0" y="0"/>
                  </a:moveTo>
                  <a:lnTo>
                    <a:pt x="0" y="88"/>
                  </a:lnTo>
                  <a:lnTo>
                    <a:pt x="88" y="88"/>
                  </a:lnTo>
                  <a:lnTo>
                    <a:pt x="120" y="72"/>
                  </a:lnTo>
                  <a:lnTo>
                    <a:pt x="128" y="40"/>
                  </a:lnTo>
                  <a:lnTo>
                    <a:pt x="120" y="16"/>
                  </a:ln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solidFill>
              <a:srgbClr val="CF0E30"/>
            </a:solidFill>
            <a:ln w="12700" cap="rnd" cmpd="sng">
              <a:noFill/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46" name="Freeform 37">
              <a:extLst>
                <a:ext uri="{FF2B5EF4-FFF2-40B4-BE49-F238E27FC236}">
                  <a16:creationId xmlns:a16="http://schemas.microsoft.com/office/drawing/2014/main" id="{D958DC4A-77BE-DE66-ED80-EB68F738DA07}"/>
                </a:ext>
              </a:extLst>
            </p:cNvPr>
            <p:cNvSpPr>
              <a:spLocks/>
            </p:cNvSpPr>
            <p:nvPr/>
          </p:nvSpPr>
          <p:spPr bwMode="auto">
            <a:xfrm>
              <a:off x="6925778" y="2747226"/>
              <a:ext cx="204788" cy="14128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88"/>
                </a:cxn>
                <a:cxn ang="0">
                  <a:pos x="88" y="88"/>
                </a:cxn>
                <a:cxn ang="0">
                  <a:pos x="120" y="72"/>
                </a:cxn>
                <a:cxn ang="0">
                  <a:pos x="128" y="40"/>
                </a:cxn>
                <a:cxn ang="0">
                  <a:pos x="120" y="16"/>
                </a:cxn>
                <a:cxn ang="0">
                  <a:pos x="96" y="0"/>
                </a:cxn>
                <a:cxn ang="0">
                  <a:pos x="0" y="0"/>
                </a:cxn>
              </a:cxnLst>
              <a:rect l="0" t="0" r="r" b="b"/>
              <a:pathLst>
                <a:path w="129" h="89">
                  <a:moveTo>
                    <a:pt x="0" y="0"/>
                  </a:moveTo>
                  <a:lnTo>
                    <a:pt x="0" y="88"/>
                  </a:lnTo>
                  <a:lnTo>
                    <a:pt x="88" y="88"/>
                  </a:lnTo>
                  <a:lnTo>
                    <a:pt x="120" y="72"/>
                  </a:lnTo>
                  <a:lnTo>
                    <a:pt x="128" y="40"/>
                  </a:lnTo>
                  <a:lnTo>
                    <a:pt x="120" y="16"/>
                  </a:ln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solidFill>
              <a:srgbClr val="081D58"/>
            </a:solidFill>
            <a:ln w="12700" cap="rnd" cmpd="sng">
              <a:noFill/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47" name="Rectangle 38">
              <a:extLst>
                <a:ext uri="{FF2B5EF4-FFF2-40B4-BE49-F238E27FC236}">
                  <a16:creationId xmlns:a16="http://schemas.microsoft.com/office/drawing/2014/main" id="{03C1A05E-AAEE-E629-BB3B-B76F379DC6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8891" y="4550626"/>
              <a:ext cx="2008564" cy="33598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prstTxWarp prst="textNoShape">
                <a:avLst/>
              </a:prstTxWarp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j-lt"/>
                </a:rPr>
                <a:t>x=0       1      2      3     4</a:t>
              </a:r>
            </a:p>
          </p:txBody>
        </p:sp>
        <p:sp>
          <p:nvSpPr>
            <p:cNvPr id="48" name="Rectangle 39">
              <a:extLst>
                <a:ext uri="{FF2B5EF4-FFF2-40B4-BE49-F238E27FC236}">
                  <a16:creationId xmlns:a16="http://schemas.microsoft.com/office/drawing/2014/main" id="{245F3D1E-4719-5906-C8E4-2218F79F08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94602" y="2544026"/>
              <a:ext cx="540514" cy="2069797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prstTxWarp prst="textNoShape">
                <a:avLst/>
              </a:prstTxWarp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3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j-lt"/>
                </a:rPr>
                <a:t>y=5</a:t>
              </a:r>
            </a:p>
            <a:p>
              <a:pPr marL="0" marR="0" lvl="0" indent="0" algn="r" defTabSz="914400" eaLnBrk="1" fontAlgn="auto" latinLnBrk="0" hangingPunct="1">
                <a:lnSpc>
                  <a:spcPct val="13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j-lt"/>
                </a:rPr>
                <a:t>4</a:t>
              </a:r>
            </a:p>
            <a:p>
              <a:pPr marL="0" marR="0" lvl="0" indent="0" algn="r" defTabSz="914400" eaLnBrk="1" fontAlgn="auto" latinLnBrk="0" hangingPunct="1">
                <a:lnSpc>
                  <a:spcPct val="13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j-lt"/>
                </a:rPr>
                <a:t>3</a:t>
              </a:r>
            </a:p>
            <a:p>
              <a:pPr marL="0" marR="0" lvl="0" indent="0" algn="r" defTabSz="914400" eaLnBrk="1" fontAlgn="auto" latinLnBrk="0" hangingPunct="1">
                <a:lnSpc>
                  <a:spcPct val="13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j-lt"/>
                </a:rPr>
                <a:t>2</a:t>
              </a:r>
            </a:p>
            <a:p>
              <a:pPr marL="0" marR="0" lvl="0" indent="0" algn="r" defTabSz="914400" eaLnBrk="1" fontAlgn="auto" latinLnBrk="0" hangingPunct="1">
                <a:lnSpc>
                  <a:spcPct val="13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j-lt"/>
                </a:rPr>
                <a:t>1</a:t>
              </a:r>
            </a:p>
            <a:p>
              <a:pPr marL="0" marR="0" lvl="0" indent="0" algn="r" defTabSz="914400" eaLnBrk="1" fontAlgn="auto" latinLnBrk="0" hangingPunct="1">
                <a:lnSpc>
                  <a:spcPct val="13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j-lt"/>
                </a:rPr>
                <a:t>0</a:t>
              </a:r>
            </a:p>
          </p:txBody>
        </p:sp>
        <p:sp>
          <p:nvSpPr>
            <p:cNvPr id="49" name="Line 40">
              <a:extLst>
                <a:ext uri="{FF2B5EF4-FFF2-40B4-BE49-F238E27FC236}">
                  <a16:creationId xmlns:a16="http://schemas.microsoft.com/office/drawing/2014/main" id="{62D91F8E-B7CB-8909-3980-3E2CA1764C3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062178" y="2810726"/>
              <a:ext cx="850900" cy="355600"/>
            </a:xfrm>
            <a:prstGeom prst="line">
              <a:avLst/>
            </a:prstGeom>
            <a:noFill/>
            <a:ln w="50800">
              <a:solidFill>
                <a:srgbClr val="063DE8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50" name="Line 41">
              <a:extLst>
                <a:ext uri="{FF2B5EF4-FFF2-40B4-BE49-F238E27FC236}">
                  <a16:creationId xmlns:a16="http://schemas.microsoft.com/office/drawing/2014/main" id="{6837492C-A0F8-7556-2DB2-2CB2F0FDECD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204122" y="3077426"/>
              <a:ext cx="86655" cy="942361"/>
            </a:xfrm>
            <a:prstGeom prst="line">
              <a:avLst/>
            </a:prstGeom>
            <a:noFill/>
            <a:ln w="50800">
              <a:solidFill>
                <a:srgbClr val="063DE8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51" name="Line 45">
              <a:extLst>
                <a:ext uri="{FF2B5EF4-FFF2-40B4-BE49-F238E27FC236}">
                  <a16:creationId xmlns:a16="http://schemas.microsoft.com/office/drawing/2014/main" id="{371DD402-88E3-FD32-6383-D25ED4E3886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240670" y="3517313"/>
              <a:ext cx="328937" cy="493338"/>
            </a:xfrm>
            <a:prstGeom prst="line">
              <a:avLst/>
            </a:prstGeom>
            <a:noFill/>
            <a:ln w="50800">
              <a:solidFill>
                <a:srgbClr val="FE9B03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52" name="Line 46">
              <a:extLst>
                <a:ext uri="{FF2B5EF4-FFF2-40B4-BE49-F238E27FC236}">
                  <a16:creationId xmlns:a16="http://schemas.microsoft.com/office/drawing/2014/main" id="{E1074C32-771F-4831-D294-37F9DCB61EF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624432" y="2896074"/>
              <a:ext cx="347210" cy="465930"/>
            </a:xfrm>
            <a:prstGeom prst="line">
              <a:avLst/>
            </a:prstGeom>
            <a:noFill/>
            <a:ln w="50800">
              <a:solidFill>
                <a:srgbClr val="660066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3738D64A-C8EB-740A-80DD-A6BAB11B699C}"/>
                </a:ext>
              </a:extLst>
            </p:cNvPr>
            <p:cNvSpPr/>
            <p:nvPr/>
          </p:nvSpPr>
          <p:spPr bwMode="auto">
            <a:xfrm>
              <a:off x="6318041" y="4100713"/>
              <a:ext cx="289529" cy="296124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1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+mj-lt"/>
                </a:rPr>
                <a:t>1</a:t>
              </a: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211D9D0E-13B9-AE6A-D40D-83E280EC7CB8}"/>
                </a:ext>
              </a:extLst>
            </p:cNvPr>
            <p:cNvSpPr/>
            <p:nvPr/>
          </p:nvSpPr>
          <p:spPr bwMode="auto">
            <a:xfrm>
              <a:off x="6694167" y="3384484"/>
              <a:ext cx="289529" cy="296124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1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+mj-lt"/>
                </a:rPr>
                <a:t>2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E48076FD-99BE-71D0-2336-A63706155E4F}"/>
                </a:ext>
              </a:extLst>
            </p:cNvPr>
            <p:cNvSpPr txBox="1"/>
            <p:nvPr/>
          </p:nvSpPr>
          <p:spPr>
            <a:xfrm>
              <a:off x="6041673" y="2600697"/>
              <a:ext cx="7567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b="1" dirty="0">
                  <a:latin typeface="+mj-lt"/>
                </a:rPr>
                <a:t>Net </a:t>
              </a:r>
              <a:r>
                <a:rPr lang="en-US" sz="1800" b="1" dirty="0" err="1">
                  <a:latin typeface="+mj-lt"/>
                </a:rPr>
                <a:t>i</a:t>
              </a:r>
              <a:endParaRPr lang="en-US" sz="1800" b="1" dirty="0">
                <a:latin typeface="+mj-lt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784B93D3-36F6-F6F8-6DBC-C484B39AF4C9}"/>
                </a:ext>
              </a:extLst>
            </p:cNvPr>
            <p:cNvSpPr txBox="1"/>
            <p:nvPr/>
          </p:nvSpPr>
          <p:spPr>
            <a:xfrm>
              <a:off x="6404638" y="3608565"/>
              <a:ext cx="7567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b="1" dirty="0">
                  <a:latin typeface="+mj-lt"/>
                </a:rPr>
                <a:t>Net j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55A016C3-0B4E-3831-646B-B558401F56A7}"/>
                </a:ext>
              </a:extLst>
            </p:cNvPr>
            <p:cNvSpPr txBox="1"/>
            <p:nvPr/>
          </p:nvSpPr>
          <p:spPr>
            <a:xfrm>
              <a:off x="6918949" y="2944982"/>
              <a:ext cx="7567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b="1" dirty="0">
                  <a:latin typeface="+mj-lt"/>
                </a:rPr>
                <a:t>Net 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13728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8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678FD-05A6-4E6C-8D2E-2123C3A32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this Simple Placer Work?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2D1EB0-0FCB-FD56-F914-8B9F6753FE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6849"/>
            <a:ext cx="4930061" cy="4890408"/>
          </a:xfrm>
        </p:spPr>
        <p:txBody>
          <a:bodyPr/>
          <a:lstStyle/>
          <a:p>
            <a:r>
              <a:rPr lang="en-US" b="1" dirty="0"/>
              <a:t>It works ok … </a:t>
            </a:r>
          </a:p>
          <a:p>
            <a:pPr lvl="1"/>
            <a:r>
              <a:rPr lang="en-US" dirty="0"/>
              <a:t>Small benchmark </a:t>
            </a:r>
          </a:p>
          <a:p>
            <a:pPr lvl="1"/>
            <a:r>
              <a:rPr lang="en-US" dirty="0"/>
              <a:t>~2500 gates + ~500 pins</a:t>
            </a:r>
          </a:p>
          <a:p>
            <a:pPr lvl="1"/>
            <a:r>
              <a:rPr lang="en-US" dirty="0"/>
              <a:t>Placed in a 50x50 grid</a:t>
            </a:r>
          </a:p>
          <a:p>
            <a:pPr lvl="1"/>
            <a:endParaRPr lang="en-US" dirty="0"/>
          </a:p>
          <a:p>
            <a:r>
              <a:rPr lang="en-US" b="1" dirty="0"/>
              <a:t>Graph shows progress</a:t>
            </a:r>
          </a:p>
          <a:p>
            <a:pPr lvl="1"/>
            <a:r>
              <a:rPr lang="en-US" dirty="0"/>
              <a:t>Y axis:   </a:t>
            </a:r>
            <a:r>
              <a:rPr lang="en-US" b="1" dirty="0"/>
              <a:t>L = </a:t>
            </a:r>
            <a:r>
              <a:rPr lang="en-US" sz="1400" b="1" dirty="0"/>
              <a:t>∑</a:t>
            </a:r>
            <a:r>
              <a:rPr lang="en-US" sz="1400" b="1" baseline="-25000" dirty="0"/>
              <a:t>nets Ni</a:t>
            </a:r>
            <a:r>
              <a:rPr lang="en-US" b="1" dirty="0"/>
              <a:t> HPWL(Ni)</a:t>
            </a:r>
          </a:p>
          <a:p>
            <a:pPr lvl="1"/>
            <a:r>
              <a:rPr lang="en-US" dirty="0"/>
              <a:t>X axis:   # swaps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Yes, this ran for </a:t>
            </a:r>
            <a:r>
              <a:rPr lang="en-US" b="1" dirty="0">
                <a:solidFill>
                  <a:srgbClr val="FF0000"/>
                </a:solidFill>
              </a:rPr>
              <a:t>8M swaps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until progress on </a:t>
            </a:r>
            <a:r>
              <a:rPr lang="en-US" b="1" dirty="0"/>
              <a:t>L</a:t>
            </a:r>
            <a:r>
              <a:rPr lang="en-US" dirty="0"/>
              <a:t> stopped</a:t>
            </a:r>
          </a:p>
          <a:p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57FD324-ED93-0B0D-B042-B9E9AEBCB673}"/>
              </a:ext>
            </a:extLst>
          </p:cNvPr>
          <p:cNvGrpSpPr/>
          <p:nvPr/>
        </p:nvGrpSpPr>
        <p:grpSpPr>
          <a:xfrm>
            <a:off x="5768261" y="1466849"/>
            <a:ext cx="5761313" cy="4710112"/>
            <a:chOff x="5768261" y="1466849"/>
            <a:chExt cx="4624145" cy="3780430"/>
          </a:xfrm>
        </p:grpSpPr>
        <p:pic>
          <p:nvPicPr>
            <p:cNvPr id="4" name="Picture 3" descr="image copy.png">
              <a:extLst>
                <a:ext uri="{FF2B5EF4-FFF2-40B4-BE49-F238E27FC236}">
                  <a16:creationId xmlns:a16="http://schemas.microsoft.com/office/drawing/2014/main" id="{3764C4BE-5ADD-0711-FEAA-B309E70E5AD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68261" y="1466849"/>
              <a:ext cx="4624145" cy="3442144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1FD2635-05CE-136A-67F4-385168F2090A}"/>
                </a:ext>
              </a:extLst>
            </p:cNvPr>
            <p:cNvSpPr txBox="1"/>
            <p:nvPr/>
          </p:nvSpPr>
          <p:spPr>
            <a:xfrm>
              <a:off x="6939937" y="4926143"/>
              <a:ext cx="2294012" cy="321136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rIns="0" rtlCol="0">
              <a:spAutoFit/>
            </a:bodyPr>
            <a:lstStyle/>
            <a:p>
              <a:pPr algn="r"/>
              <a:r>
                <a:rPr lang="en-US" sz="2000" b="1" dirty="0">
                  <a:solidFill>
                    <a:srgbClr val="0B4B8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# random gate swaps</a:t>
              </a:r>
              <a:r>
                <a:rPr lang="en-US" sz="2000" b="1" dirty="0">
                  <a:solidFill>
                    <a:srgbClr val="0B4B8E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/>
                </a:rPr>
                <a:t></a:t>
              </a:r>
              <a:endParaRPr lang="en-US" sz="2000" b="1" dirty="0">
                <a:solidFill>
                  <a:srgbClr val="0B4B8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1EE03FCD-504A-1BD2-604C-1AEC3BAD4C7D}"/>
              </a:ext>
            </a:extLst>
          </p:cNvPr>
          <p:cNvSpPr txBox="1"/>
          <p:nvPr/>
        </p:nvSpPr>
        <p:spPr>
          <a:xfrm>
            <a:off x="7463659" y="3166139"/>
            <a:ext cx="2497671" cy="400110"/>
          </a:xfrm>
          <a:prstGeom prst="rect">
            <a:avLst/>
          </a:prstGeom>
          <a:solidFill>
            <a:schemeClr val="bg1"/>
          </a:solidFill>
        </p:spPr>
        <p:txBody>
          <a:bodyPr wrap="none" lIns="0" rIns="0" rtlCol="0">
            <a:spAutoFit/>
          </a:bodyPr>
          <a:lstStyle/>
          <a:p>
            <a:pPr algn="r"/>
            <a:r>
              <a:rPr lang="en-US" sz="2000" b="1" dirty="0">
                <a:solidFill>
                  <a:srgbClr val="0B4B8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 = ∑</a:t>
            </a:r>
            <a:r>
              <a:rPr lang="en-US" sz="2000" b="1" baseline="-25000" dirty="0">
                <a:solidFill>
                  <a:srgbClr val="0B4B8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nets Ni </a:t>
            </a:r>
            <a:r>
              <a:rPr lang="en-US" sz="2000" b="1" dirty="0">
                <a:solidFill>
                  <a:srgbClr val="0B4B8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HPWL(Ni) 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15A2518-B5F3-CD74-E305-1D3C0C67A9A8}"/>
              </a:ext>
            </a:extLst>
          </p:cNvPr>
          <p:cNvCxnSpPr/>
          <p:nvPr/>
        </p:nvCxnSpPr>
        <p:spPr bwMode="auto">
          <a:xfrm flipH="1">
            <a:off x="7228075" y="3549440"/>
            <a:ext cx="651439" cy="651472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3366FF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8194" name="Picture 2" descr="Pin page">
            <a:extLst>
              <a:ext uri="{FF2B5EF4-FFF2-40B4-BE49-F238E27FC236}">
                <a16:creationId xmlns:a16="http://schemas.microsoft.com/office/drawing/2014/main" id="{FDA16B17-447A-0C9A-E047-0D2B8E3EBD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0449" y="1543050"/>
            <a:ext cx="340179" cy="340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84821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BC1E18-712E-8687-7ECA-49FBFA42C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Takeaways for the Simple Placer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3F8E8B-2406-7841-52F9-8166A74777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Easy to understand and to implement</a:t>
            </a:r>
          </a:p>
          <a:p>
            <a:pPr lvl="1"/>
            <a:r>
              <a:rPr lang="en-US" dirty="0"/>
              <a:t>Start with a random placement and randomly improve the wirelength until it stops getting better</a:t>
            </a:r>
          </a:p>
          <a:p>
            <a:pPr lvl="1"/>
            <a:r>
              <a:rPr lang="en-US" dirty="0"/>
              <a:t>Can optimize what we care about: estimated wirelength </a:t>
            </a:r>
            <a:r>
              <a:rPr lang="en-US" b="1" dirty="0"/>
              <a:t>∑</a:t>
            </a:r>
            <a:r>
              <a:rPr lang="en-US" sz="2667" b="1" baseline="-25000" dirty="0"/>
              <a:t>nets Ni</a:t>
            </a:r>
            <a:r>
              <a:rPr lang="en-US" b="1" dirty="0"/>
              <a:t> HPWL(Ni)</a:t>
            </a:r>
            <a:endParaRPr lang="en-US" dirty="0"/>
          </a:p>
          <a:p>
            <a:pPr lvl="1"/>
            <a:r>
              <a:rPr lang="en-US" dirty="0"/>
              <a:t>It will improve at each iteration always</a:t>
            </a:r>
          </a:p>
          <a:p>
            <a:r>
              <a:rPr lang="en-US" b="1" dirty="0"/>
              <a:t>However, the final result is still not very good</a:t>
            </a:r>
          </a:p>
          <a:p>
            <a:pPr lvl="1"/>
            <a:r>
              <a:rPr lang="en-US" dirty="0"/>
              <a:t>We are being too greedy to go out of the local optimal</a:t>
            </a:r>
          </a:p>
          <a:p>
            <a:r>
              <a:rPr lang="en-US" b="1" dirty="0"/>
              <a:t>We can do better for sure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38409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F49F2C-5D3C-6240-CEA0-B1F4E3120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Placement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801CD7-88B7-58DB-1C3D-55A84D33CA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Places a netlist of gates and wires in a chip</a:t>
            </a:r>
          </a:p>
          <a:p>
            <a:pPr lvl="1"/>
            <a:r>
              <a:rPr lang="en-US" dirty="0"/>
              <a:t>Min wirelength</a:t>
            </a:r>
          </a:p>
          <a:p>
            <a:pPr lvl="1"/>
            <a:r>
              <a:rPr lang="en-US" dirty="0"/>
              <a:t>Min area</a:t>
            </a:r>
          </a:p>
          <a:p>
            <a:pPr lvl="1"/>
            <a:r>
              <a:rPr lang="en-US" dirty="0"/>
              <a:t>Min power</a:t>
            </a:r>
          </a:p>
          <a:p>
            <a:pPr lvl="1"/>
            <a:r>
              <a:rPr lang="en-US" dirty="0"/>
              <a:t>Min delay</a:t>
            </a:r>
          </a:p>
          <a:p>
            <a:pPr lvl="1"/>
            <a:r>
              <a:rPr lang="en-US" dirty="0"/>
              <a:t>…</a:t>
            </a:r>
          </a:p>
          <a:p>
            <a:pPr lvl="1"/>
            <a:endParaRPr lang="en-US" dirty="0"/>
          </a:p>
        </p:txBody>
      </p:sp>
      <p:pic>
        <p:nvPicPr>
          <p:cNvPr id="5" name="Picture 2" descr="neomixedsig">
            <a:extLst>
              <a:ext uri="{FF2B5EF4-FFF2-40B4-BE49-F238E27FC236}">
                <a16:creationId xmlns:a16="http://schemas.microsoft.com/office/drawing/2014/main" id="{2AE32F32-4C08-69C7-4CF0-EA5717C6BC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999514" y="2167787"/>
            <a:ext cx="4354286" cy="39398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061169B-B619-F6BA-7B90-DEB4E7E2BC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1520" y="2058995"/>
            <a:ext cx="2270166" cy="4048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884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5313203" y="2606581"/>
            <a:ext cx="2011820" cy="1106762"/>
            <a:chOff x="3984902" y="1950741"/>
            <a:chExt cx="1508865" cy="667136"/>
          </a:xfrm>
        </p:grpSpPr>
        <p:sp>
          <p:nvSpPr>
            <p:cNvPr id="26" name="Oval 25"/>
            <p:cNvSpPr/>
            <p:nvPr/>
          </p:nvSpPr>
          <p:spPr bwMode="auto">
            <a:xfrm>
              <a:off x="3984902" y="2313077"/>
              <a:ext cx="304800" cy="304800"/>
            </a:xfrm>
            <a:prstGeom prst="ellipse">
              <a:avLst/>
            </a:prstGeom>
            <a:gradFill flip="none" rotWithShape="1">
              <a:gsLst>
                <a:gs pos="0">
                  <a:srgbClr val="E25B00"/>
                </a:gs>
                <a:gs pos="100000">
                  <a:srgbClr val="FFFFFF"/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txBody>
            <a:bodyPr vert="horz" wrap="square" lIns="121920" tIns="60960" rIns="121920" bIns="60960" numCol="1" rtlCol="0" anchor="t" anchorCtr="0" compatLnSpc="1">
              <a:prstTxWarp prst="textNoShape">
                <a:avLst/>
              </a:prstTxWarp>
            </a:bodyPr>
            <a:lstStyle/>
            <a:p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endParaRPr lang="en-US" baseline="-250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6" name="Straight Arrow Connector 5"/>
            <p:cNvCxnSpPr>
              <a:endCxn id="26" idx="0"/>
            </p:cNvCxnSpPr>
            <p:nvPr/>
          </p:nvCxnSpPr>
          <p:spPr bwMode="auto">
            <a:xfrm flipH="1">
              <a:off x="4137302" y="1950741"/>
              <a:ext cx="1356465" cy="362336"/>
            </a:xfrm>
            <a:prstGeom prst="straightConnector1">
              <a:avLst/>
            </a:prstGeom>
            <a:solidFill>
              <a:schemeClr val="accent1"/>
            </a:solidFill>
            <a:ln w="57150" cap="flat" cmpd="sng" algn="ctr">
              <a:solidFill>
                <a:srgbClr val="FF66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of the Simple Placer?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Imagine you could plot ∑HPWL for all possible placements</a:t>
            </a:r>
          </a:p>
          <a:p>
            <a:pPr lvl="1"/>
            <a:r>
              <a:rPr lang="en-US" dirty="0"/>
              <a:t>Our random method only takes swaps that</a:t>
            </a:r>
            <a:r>
              <a:rPr lang="en-US" b="1" dirty="0">
                <a:solidFill>
                  <a:srgbClr val="800000"/>
                </a:solidFill>
              </a:rPr>
              <a:t> improve </a:t>
            </a:r>
            <a:r>
              <a:rPr lang="en-US" b="1" dirty="0" err="1">
                <a:solidFill>
                  <a:srgbClr val="800000"/>
                </a:solidFill>
              </a:rPr>
              <a:t>wirelength</a:t>
            </a:r>
            <a:endParaRPr lang="en-US" b="1" dirty="0">
              <a:solidFill>
                <a:srgbClr val="800000"/>
              </a:solidFill>
            </a:endParaRPr>
          </a:p>
          <a:p>
            <a:pPr lvl="1"/>
            <a:r>
              <a:rPr lang="en-US" dirty="0"/>
              <a:t>Can only find good results </a:t>
            </a:r>
            <a:r>
              <a:rPr lang="en-US" b="1" dirty="0">
                <a:solidFill>
                  <a:srgbClr val="800000"/>
                </a:solidFill>
              </a:rPr>
              <a:t>downhill from our random start</a:t>
            </a:r>
          </a:p>
        </p:txBody>
      </p:sp>
      <p:sp>
        <p:nvSpPr>
          <p:cNvPr id="32" name="Rectangle 7"/>
          <p:cNvSpPr>
            <a:spLocks noChangeArrowheads="1"/>
          </p:cNvSpPr>
          <p:nvPr/>
        </p:nvSpPr>
        <p:spPr bwMode="auto">
          <a:xfrm>
            <a:off x="823768" y="3553867"/>
            <a:ext cx="1361854" cy="122768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120651" tIns="59267" rIns="120651" bIns="59267">
            <a:prstTxWarp prst="textNoShape">
              <a:avLst/>
            </a:prstTxWarp>
            <a:spAutoFit/>
          </a:bodyPr>
          <a:lstStyle/>
          <a:p>
            <a:pPr algn="r" defTabSz="1219170">
              <a:lnSpc>
                <a:spcPct val="90000"/>
              </a:lnSpc>
              <a:defRPr/>
            </a:pPr>
            <a:r>
              <a:rPr lang="en-US" sz="2000" b="1" kern="0" dirty="0">
                <a:solidFill>
                  <a:srgbClr val="0B4B8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∑HPWL</a:t>
            </a:r>
          </a:p>
          <a:p>
            <a:pPr algn="r" defTabSz="1219170">
              <a:lnSpc>
                <a:spcPct val="90000"/>
              </a:lnSpc>
              <a:defRPr/>
            </a:pPr>
            <a:endParaRPr lang="en-US" sz="2000" b="1" kern="0" dirty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 defTabSz="1219170">
              <a:lnSpc>
                <a:spcPct val="90000"/>
              </a:lnSpc>
              <a:defRPr/>
            </a:pPr>
            <a:r>
              <a:rPr lang="en-US" sz="2000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(lower is</a:t>
            </a:r>
            <a:br>
              <a:rPr lang="en-US" sz="2000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000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better)</a:t>
            </a:r>
          </a:p>
        </p:txBody>
      </p:sp>
      <p:sp>
        <p:nvSpPr>
          <p:cNvPr id="48" name="Rectangle 23"/>
          <p:cNvSpPr>
            <a:spLocks noChangeArrowheads="1"/>
          </p:cNvSpPr>
          <p:nvPr/>
        </p:nvSpPr>
        <p:spPr bwMode="auto">
          <a:xfrm>
            <a:off x="8329085" y="5576342"/>
            <a:ext cx="3090592" cy="73524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120651" tIns="59267" rIns="120651" bIns="59267">
            <a:prstTxWarp prst="textNoShape">
              <a:avLst/>
            </a:prstTxWarp>
            <a:spAutoFit/>
          </a:bodyPr>
          <a:lstStyle/>
          <a:p>
            <a:pPr defTabSz="1219170">
              <a:defRPr/>
            </a:pPr>
            <a:r>
              <a:rPr lang="en-US" sz="2000" b="1" kern="0" dirty="0">
                <a:solidFill>
                  <a:srgbClr val="0B4B8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 possible placement</a:t>
            </a:r>
            <a:br>
              <a:rPr lang="en-US" sz="2000" b="1" kern="0" dirty="0">
                <a:solidFill>
                  <a:srgbClr val="0B4B8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000" b="1" kern="0" dirty="0">
                <a:solidFill>
                  <a:srgbClr val="0B4B8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solutions we could find</a:t>
            </a:r>
          </a:p>
        </p:txBody>
      </p:sp>
      <p:sp>
        <p:nvSpPr>
          <p:cNvPr id="22" name="Line 5"/>
          <p:cNvSpPr>
            <a:spLocks noChangeShapeType="1"/>
          </p:cNvSpPr>
          <p:nvPr/>
        </p:nvSpPr>
        <p:spPr bwMode="auto">
          <a:xfrm flipV="1">
            <a:off x="2339783" y="5113970"/>
            <a:ext cx="897467" cy="1151467"/>
          </a:xfrm>
          <a:prstGeom prst="line">
            <a:avLst/>
          </a:prstGeom>
          <a:noFill/>
          <a:ln w="50800">
            <a:solidFill>
              <a:srgbClr val="081D58"/>
            </a:solidFill>
            <a:round/>
            <a:headEnd type="none"/>
            <a:tailEnd type="triangle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defTabSz="1219170">
              <a:defRPr/>
            </a:pPr>
            <a:endParaRPr lang="en-US" kern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" name="Picture 34"/>
          <p:cNvPicPr>
            <a:picLocks noChangeArrowheads="1"/>
          </p:cNvPicPr>
          <p:nvPr/>
        </p:nvPicPr>
        <p:blipFill rotWithShape="1">
          <a:blip r:embed="rId2"/>
          <a:srcRect l="2083" t="2424" r="13344" b="12290"/>
          <a:stretch/>
        </p:blipFill>
        <p:spPr bwMode="auto">
          <a:xfrm>
            <a:off x="2446383" y="3081971"/>
            <a:ext cx="5719397" cy="30732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4" name="Line 8"/>
          <p:cNvSpPr>
            <a:spLocks noChangeShapeType="1"/>
          </p:cNvSpPr>
          <p:nvPr/>
        </p:nvSpPr>
        <p:spPr bwMode="auto">
          <a:xfrm flipV="1">
            <a:off x="2316003" y="3352903"/>
            <a:ext cx="0" cy="2929467"/>
          </a:xfrm>
          <a:prstGeom prst="line">
            <a:avLst/>
          </a:prstGeom>
          <a:noFill/>
          <a:ln w="50800">
            <a:solidFill>
              <a:srgbClr val="081D58"/>
            </a:solidFill>
            <a:round/>
            <a:headEnd type="none"/>
            <a:tailEnd type="triangle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defTabSz="1219170">
              <a:defRPr/>
            </a:pPr>
            <a:endParaRPr lang="en-US" kern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Line 15"/>
          <p:cNvSpPr>
            <a:spLocks noChangeShapeType="1"/>
          </p:cNvSpPr>
          <p:nvPr/>
        </p:nvSpPr>
        <p:spPr bwMode="auto">
          <a:xfrm>
            <a:off x="2301229" y="6249583"/>
            <a:ext cx="6028267" cy="0"/>
          </a:xfrm>
          <a:prstGeom prst="line">
            <a:avLst/>
          </a:prstGeom>
          <a:noFill/>
          <a:ln w="50800">
            <a:solidFill>
              <a:srgbClr val="081D58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defTabSz="1219170">
              <a:defRPr/>
            </a:pPr>
            <a:endParaRPr lang="en-US" kern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Oval 26"/>
          <p:cNvSpPr/>
          <p:nvPr/>
        </p:nvSpPr>
        <p:spPr bwMode="auto">
          <a:xfrm>
            <a:off x="5238623" y="3488370"/>
            <a:ext cx="406400" cy="406400"/>
          </a:xfrm>
          <a:prstGeom prst="ellipse">
            <a:avLst/>
          </a:prstGeom>
          <a:gradFill flip="none" rotWithShape="1">
            <a:gsLst>
              <a:gs pos="0">
                <a:srgbClr val="E25B00"/>
              </a:gs>
              <a:gs pos="100000">
                <a:srgbClr val="FFFFFF"/>
              </a:gs>
            </a:gsLst>
            <a:path path="circle">
              <a:fillToRect l="100000" t="100000"/>
            </a:path>
            <a:tileRect r="-100000" b="-100000"/>
          </a:gra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endParaRPr lang="en-US" baseline="-25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Oval 27"/>
          <p:cNvSpPr/>
          <p:nvPr/>
        </p:nvSpPr>
        <p:spPr bwMode="auto">
          <a:xfrm>
            <a:off x="5157563" y="3691570"/>
            <a:ext cx="406400" cy="406400"/>
          </a:xfrm>
          <a:prstGeom prst="ellipse">
            <a:avLst/>
          </a:prstGeom>
          <a:gradFill flip="none" rotWithShape="1">
            <a:gsLst>
              <a:gs pos="0">
                <a:srgbClr val="E25B00"/>
              </a:gs>
              <a:gs pos="100000">
                <a:srgbClr val="FFFFFF"/>
              </a:gs>
            </a:gsLst>
            <a:path path="circle">
              <a:fillToRect l="100000" t="100000"/>
            </a:path>
            <a:tileRect r="-100000" b="-100000"/>
          </a:gra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endParaRPr lang="en-US" baseline="-25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Oval 29"/>
          <p:cNvSpPr/>
          <p:nvPr/>
        </p:nvSpPr>
        <p:spPr bwMode="auto">
          <a:xfrm>
            <a:off x="5110003" y="3838203"/>
            <a:ext cx="406400" cy="406400"/>
          </a:xfrm>
          <a:prstGeom prst="ellipse">
            <a:avLst/>
          </a:prstGeom>
          <a:gradFill flip="none" rotWithShape="1">
            <a:gsLst>
              <a:gs pos="0">
                <a:srgbClr val="E25B00"/>
              </a:gs>
              <a:gs pos="100000">
                <a:srgbClr val="FFFFFF"/>
              </a:gs>
            </a:gsLst>
            <a:path path="circle">
              <a:fillToRect l="100000" t="100000"/>
            </a:path>
            <a:tileRect r="-100000" b="-100000"/>
          </a:gra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endParaRPr lang="en-US" baseline="-25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Oval 33"/>
          <p:cNvSpPr/>
          <p:nvPr/>
        </p:nvSpPr>
        <p:spPr bwMode="auto">
          <a:xfrm>
            <a:off x="5064969" y="3996370"/>
            <a:ext cx="406400" cy="406400"/>
          </a:xfrm>
          <a:prstGeom prst="ellipse">
            <a:avLst/>
          </a:prstGeom>
          <a:gradFill flip="none" rotWithShape="1">
            <a:gsLst>
              <a:gs pos="0">
                <a:srgbClr val="E25B00"/>
              </a:gs>
              <a:gs pos="100000">
                <a:srgbClr val="FFFFFF"/>
              </a:gs>
            </a:gsLst>
            <a:path path="circle">
              <a:fillToRect l="100000" t="100000"/>
            </a:path>
            <a:tileRect r="-100000" b="-100000"/>
          </a:gra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endParaRPr lang="en-US" baseline="-25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Oval 34"/>
          <p:cNvSpPr/>
          <p:nvPr/>
        </p:nvSpPr>
        <p:spPr bwMode="auto">
          <a:xfrm>
            <a:off x="5008403" y="4199570"/>
            <a:ext cx="406400" cy="406400"/>
          </a:xfrm>
          <a:prstGeom prst="ellipse">
            <a:avLst/>
          </a:prstGeom>
          <a:gradFill flip="none" rotWithShape="1">
            <a:gsLst>
              <a:gs pos="0">
                <a:srgbClr val="E25B00"/>
              </a:gs>
              <a:gs pos="100000">
                <a:srgbClr val="FFFFFF"/>
              </a:gs>
            </a:gsLst>
            <a:path path="circle">
              <a:fillToRect l="100000" t="100000"/>
            </a:path>
            <a:tileRect r="-100000" b="-100000"/>
          </a:gra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endParaRPr lang="en-US" baseline="-25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Oval 35"/>
          <p:cNvSpPr/>
          <p:nvPr/>
        </p:nvSpPr>
        <p:spPr bwMode="auto">
          <a:xfrm>
            <a:off x="5008403" y="4402770"/>
            <a:ext cx="406400" cy="406400"/>
          </a:xfrm>
          <a:prstGeom prst="ellipse">
            <a:avLst/>
          </a:prstGeom>
          <a:gradFill flip="none" rotWithShape="1">
            <a:gsLst>
              <a:gs pos="0">
                <a:srgbClr val="E25B00"/>
              </a:gs>
              <a:gs pos="100000">
                <a:srgbClr val="FFFFFF"/>
              </a:gs>
            </a:gsLst>
            <a:path path="circle">
              <a:fillToRect l="100000" t="100000"/>
            </a:path>
            <a:tileRect r="-100000" b="-100000"/>
          </a:gra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endParaRPr lang="en-US" baseline="-25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ular Callout 8"/>
          <p:cNvSpPr/>
          <p:nvPr/>
        </p:nvSpPr>
        <p:spPr bwMode="auto">
          <a:xfrm>
            <a:off x="6624061" y="2991208"/>
            <a:ext cx="2956700" cy="859856"/>
          </a:xfrm>
          <a:prstGeom prst="wedgeRectCallout">
            <a:avLst>
              <a:gd name="adj1" fmla="val -91446"/>
              <a:gd name="adj2" fmla="val 158738"/>
            </a:avLst>
          </a:prstGeom>
          <a:solidFill>
            <a:srgbClr val="FCFEB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Easy to get stuck in a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local minimum</a:t>
            </a:r>
          </a:p>
        </p:txBody>
      </p:sp>
      <p:sp>
        <p:nvSpPr>
          <p:cNvPr id="37" name="Rectangular Callout 36"/>
          <p:cNvSpPr/>
          <p:nvPr/>
        </p:nvSpPr>
        <p:spPr bwMode="auto">
          <a:xfrm>
            <a:off x="8529337" y="4071811"/>
            <a:ext cx="2824464" cy="735245"/>
          </a:xfrm>
          <a:prstGeom prst="wedgeRectCallout">
            <a:avLst>
              <a:gd name="adj1" fmla="val -97118"/>
              <a:gd name="adj2" fmla="val 167465"/>
            </a:avLst>
          </a:prstGeom>
          <a:solidFill>
            <a:srgbClr val="FCFEB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If there are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better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answers, how to find?</a:t>
            </a:r>
          </a:p>
        </p:txBody>
      </p:sp>
    </p:spTree>
    <p:extLst>
      <p:ext uri="{BB962C8B-B14F-4D97-AF65-F5344CB8AC3E}">
        <p14:creationId xmlns:p14="http://schemas.microsoft.com/office/powerpoint/2010/main" val="3476823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0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0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30" grpId="0" animBg="1"/>
      <p:bldP spid="34" grpId="0" animBg="1"/>
      <p:bldP spid="35" grpId="0" animBg="1"/>
      <p:bldP spid="36" grpId="0" animBg="1"/>
      <p:bldP spid="9" grpId="0" animBg="1"/>
      <p:bldP spid="37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If we could go uphill, we may get better placements</a:t>
            </a:r>
          </a:p>
          <a:p>
            <a:pPr lvl="1"/>
            <a:r>
              <a:rPr lang="en-US" dirty="0"/>
              <a:t>How to control this?</a:t>
            </a:r>
          </a:p>
        </p:txBody>
      </p:sp>
      <p:sp>
        <p:nvSpPr>
          <p:cNvPr id="34" name="Line 5"/>
          <p:cNvSpPr>
            <a:spLocks noChangeShapeType="1"/>
          </p:cNvSpPr>
          <p:nvPr/>
        </p:nvSpPr>
        <p:spPr bwMode="auto">
          <a:xfrm flipV="1">
            <a:off x="2331011" y="5008112"/>
            <a:ext cx="897467" cy="1151467"/>
          </a:xfrm>
          <a:prstGeom prst="line">
            <a:avLst/>
          </a:prstGeom>
          <a:noFill/>
          <a:ln w="50800">
            <a:solidFill>
              <a:srgbClr val="081D58"/>
            </a:solidFill>
            <a:round/>
            <a:headEnd type="none"/>
            <a:tailEnd type="triangle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defTabSz="1219170">
              <a:defRPr/>
            </a:pPr>
            <a:endParaRPr lang="en-US" sz="2400" kern="0">
              <a:solidFill>
                <a:sysClr val="windowText" lastClr="000000"/>
              </a:solidFill>
            </a:endParaRPr>
          </a:p>
        </p:txBody>
      </p:sp>
      <p:pic>
        <p:nvPicPr>
          <p:cNvPr id="35" name="Picture 34"/>
          <p:cNvPicPr>
            <a:picLocks noChangeArrowheads="1"/>
          </p:cNvPicPr>
          <p:nvPr/>
        </p:nvPicPr>
        <p:blipFill rotWithShape="1">
          <a:blip r:embed="rId2"/>
          <a:srcRect l="2083" t="2424" r="13344" b="12290"/>
          <a:stretch/>
        </p:blipFill>
        <p:spPr bwMode="auto">
          <a:xfrm>
            <a:off x="2437611" y="2976114"/>
            <a:ext cx="5719397" cy="30732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6" name="Line 8"/>
          <p:cNvSpPr>
            <a:spLocks noChangeShapeType="1"/>
          </p:cNvSpPr>
          <p:nvPr/>
        </p:nvSpPr>
        <p:spPr bwMode="auto">
          <a:xfrm flipV="1">
            <a:off x="2307231" y="3247046"/>
            <a:ext cx="0" cy="2929467"/>
          </a:xfrm>
          <a:prstGeom prst="line">
            <a:avLst/>
          </a:prstGeom>
          <a:noFill/>
          <a:ln w="50800">
            <a:solidFill>
              <a:srgbClr val="081D58"/>
            </a:solidFill>
            <a:round/>
            <a:headEnd type="none"/>
            <a:tailEnd type="triangle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defTabSz="1219170">
              <a:defRPr/>
            </a:pPr>
            <a:endParaRPr lang="en-US" sz="2400" kern="0">
              <a:solidFill>
                <a:sysClr val="windowText" lastClr="000000"/>
              </a:solidFill>
            </a:endParaRPr>
          </a:p>
        </p:txBody>
      </p:sp>
      <p:sp>
        <p:nvSpPr>
          <p:cNvPr id="37" name="Line 15"/>
          <p:cNvSpPr>
            <a:spLocks noChangeShapeType="1"/>
          </p:cNvSpPr>
          <p:nvPr/>
        </p:nvSpPr>
        <p:spPr bwMode="auto">
          <a:xfrm>
            <a:off x="2292457" y="6143726"/>
            <a:ext cx="6028267" cy="0"/>
          </a:xfrm>
          <a:prstGeom prst="line">
            <a:avLst/>
          </a:prstGeom>
          <a:noFill/>
          <a:ln w="50800">
            <a:solidFill>
              <a:srgbClr val="081D58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defTabSz="1219170">
              <a:defRPr/>
            </a:pPr>
            <a:endParaRPr lang="en-US" sz="2400" kern="0">
              <a:solidFill>
                <a:sysClr val="windowText" lastClr="000000"/>
              </a:solidFill>
            </a:endParaRPr>
          </a:p>
        </p:txBody>
      </p:sp>
      <p:sp>
        <p:nvSpPr>
          <p:cNvPr id="38" name="Oval 37"/>
          <p:cNvSpPr/>
          <p:nvPr/>
        </p:nvSpPr>
        <p:spPr bwMode="auto">
          <a:xfrm>
            <a:off x="5101231" y="3788912"/>
            <a:ext cx="406400" cy="406400"/>
          </a:xfrm>
          <a:prstGeom prst="ellipse">
            <a:avLst/>
          </a:prstGeom>
          <a:gradFill flip="none" rotWithShape="1">
            <a:gsLst>
              <a:gs pos="0">
                <a:srgbClr val="E25B00"/>
              </a:gs>
              <a:gs pos="100000">
                <a:srgbClr val="FFFFFF"/>
              </a:gs>
            </a:gsLst>
            <a:path path="circle">
              <a:fillToRect l="100000" t="100000"/>
            </a:path>
            <a:tileRect r="-100000" b="-100000"/>
          </a:gra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endParaRPr lang="en-US" sz="2400" baseline="-25000">
              <a:latin typeface="Arial" pitchFamily="33" charset="0"/>
            </a:endParaRPr>
          </a:p>
        </p:txBody>
      </p:sp>
      <p:sp>
        <p:nvSpPr>
          <p:cNvPr id="39" name="Oval 38"/>
          <p:cNvSpPr/>
          <p:nvPr/>
        </p:nvSpPr>
        <p:spPr bwMode="auto">
          <a:xfrm>
            <a:off x="5202831" y="3585712"/>
            <a:ext cx="406400" cy="406400"/>
          </a:xfrm>
          <a:prstGeom prst="ellipse">
            <a:avLst/>
          </a:prstGeom>
          <a:gradFill flip="none" rotWithShape="1">
            <a:gsLst>
              <a:gs pos="0">
                <a:srgbClr val="E25B00"/>
              </a:gs>
              <a:gs pos="100000">
                <a:srgbClr val="FFFFFF"/>
              </a:gs>
            </a:gsLst>
            <a:path path="circle">
              <a:fillToRect l="100000" t="100000"/>
            </a:path>
            <a:tileRect r="-100000" b="-100000"/>
          </a:gra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endParaRPr lang="en-US" sz="2400" baseline="-25000">
              <a:latin typeface="Arial" pitchFamily="33" charset="0"/>
            </a:endParaRPr>
          </a:p>
        </p:txBody>
      </p:sp>
      <p:sp>
        <p:nvSpPr>
          <p:cNvPr id="41" name="Oval 40"/>
          <p:cNvSpPr/>
          <p:nvPr/>
        </p:nvSpPr>
        <p:spPr bwMode="auto">
          <a:xfrm>
            <a:off x="5304431" y="3382512"/>
            <a:ext cx="406400" cy="406400"/>
          </a:xfrm>
          <a:prstGeom prst="ellipse">
            <a:avLst/>
          </a:prstGeom>
          <a:gradFill flip="none" rotWithShape="1">
            <a:gsLst>
              <a:gs pos="0">
                <a:srgbClr val="E25B00"/>
              </a:gs>
              <a:gs pos="100000">
                <a:srgbClr val="FFFFFF"/>
              </a:gs>
            </a:gsLst>
            <a:path path="circle">
              <a:fillToRect l="100000" t="100000"/>
            </a:path>
            <a:tileRect r="-100000" b="-100000"/>
          </a:gra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endParaRPr lang="en-US" sz="2400" baseline="-25000">
              <a:latin typeface="Arial" pitchFamily="33" charset="0"/>
            </a:endParaRPr>
          </a:p>
        </p:txBody>
      </p:sp>
      <p:sp>
        <p:nvSpPr>
          <p:cNvPr id="42" name="Oval 41"/>
          <p:cNvSpPr/>
          <p:nvPr/>
        </p:nvSpPr>
        <p:spPr bwMode="auto">
          <a:xfrm>
            <a:off x="5406031" y="3179312"/>
            <a:ext cx="406400" cy="406400"/>
          </a:xfrm>
          <a:prstGeom prst="ellipse">
            <a:avLst/>
          </a:prstGeom>
          <a:gradFill flip="none" rotWithShape="1">
            <a:gsLst>
              <a:gs pos="0">
                <a:srgbClr val="E25B00"/>
              </a:gs>
              <a:gs pos="100000">
                <a:srgbClr val="FFFFFF"/>
              </a:gs>
            </a:gsLst>
            <a:path path="circle">
              <a:fillToRect l="100000" t="100000"/>
            </a:path>
            <a:tileRect r="-100000" b="-100000"/>
          </a:gra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endParaRPr lang="en-US" sz="2400" baseline="-25000">
              <a:latin typeface="Arial" pitchFamily="33" charset="0"/>
            </a:endParaRPr>
          </a:p>
        </p:txBody>
      </p:sp>
      <p:sp>
        <p:nvSpPr>
          <p:cNvPr id="43" name="Oval 42"/>
          <p:cNvSpPr/>
          <p:nvPr/>
        </p:nvSpPr>
        <p:spPr bwMode="auto">
          <a:xfrm>
            <a:off x="5609231" y="2976112"/>
            <a:ext cx="406400" cy="406400"/>
          </a:xfrm>
          <a:prstGeom prst="ellipse">
            <a:avLst/>
          </a:prstGeom>
          <a:gradFill flip="none" rotWithShape="1">
            <a:gsLst>
              <a:gs pos="0">
                <a:srgbClr val="E25B00"/>
              </a:gs>
              <a:gs pos="100000">
                <a:srgbClr val="FFFFFF"/>
              </a:gs>
            </a:gsLst>
            <a:path path="circle">
              <a:fillToRect l="100000" t="100000"/>
            </a:path>
            <a:tileRect r="-100000" b="-100000"/>
          </a:gra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endParaRPr lang="en-US" sz="2400" baseline="-25000">
              <a:latin typeface="Arial" pitchFamily="33" charset="0"/>
            </a:endParaRPr>
          </a:p>
        </p:txBody>
      </p:sp>
      <p:sp>
        <p:nvSpPr>
          <p:cNvPr id="44" name="Oval 43"/>
          <p:cNvSpPr/>
          <p:nvPr/>
        </p:nvSpPr>
        <p:spPr bwMode="auto">
          <a:xfrm>
            <a:off x="5710831" y="2772912"/>
            <a:ext cx="406400" cy="406400"/>
          </a:xfrm>
          <a:prstGeom prst="ellipse">
            <a:avLst/>
          </a:prstGeom>
          <a:gradFill flip="none" rotWithShape="1">
            <a:gsLst>
              <a:gs pos="0">
                <a:srgbClr val="E25B00"/>
              </a:gs>
              <a:gs pos="100000">
                <a:srgbClr val="FFFFFF"/>
              </a:gs>
            </a:gsLst>
            <a:path path="circle">
              <a:fillToRect l="100000" t="100000"/>
            </a:path>
            <a:tileRect r="-100000" b="-100000"/>
          </a:gra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endParaRPr lang="en-US" sz="2400" baseline="-25000">
              <a:latin typeface="Arial" pitchFamily="33" charset="0"/>
            </a:endParaRPr>
          </a:p>
        </p:txBody>
      </p:sp>
      <p:sp>
        <p:nvSpPr>
          <p:cNvPr id="45" name="Oval 44"/>
          <p:cNvSpPr/>
          <p:nvPr/>
        </p:nvSpPr>
        <p:spPr bwMode="auto">
          <a:xfrm>
            <a:off x="5914031" y="2772912"/>
            <a:ext cx="406400" cy="406400"/>
          </a:xfrm>
          <a:prstGeom prst="ellipse">
            <a:avLst/>
          </a:prstGeom>
          <a:gradFill flip="none" rotWithShape="1">
            <a:gsLst>
              <a:gs pos="0">
                <a:srgbClr val="E25B00"/>
              </a:gs>
              <a:gs pos="100000">
                <a:srgbClr val="FFFFFF"/>
              </a:gs>
            </a:gsLst>
            <a:path path="circle">
              <a:fillToRect l="100000" t="100000"/>
            </a:path>
            <a:tileRect r="-100000" b="-100000"/>
          </a:gra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endParaRPr lang="en-US" sz="2400" baseline="-25000">
              <a:latin typeface="Arial" pitchFamily="33" charset="0"/>
            </a:endParaRPr>
          </a:p>
        </p:txBody>
      </p:sp>
      <p:sp>
        <p:nvSpPr>
          <p:cNvPr id="46" name="Oval 45"/>
          <p:cNvSpPr/>
          <p:nvPr/>
        </p:nvSpPr>
        <p:spPr bwMode="auto">
          <a:xfrm>
            <a:off x="6117231" y="2976112"/>
            <a:ext cx="406400" cy="406400"/>
          </a:xfrm>
          <a:prstGeom prst="ellipse">
            <a:avLst/>
          </a:prstGeom>
          <a:gradFill flip="none" rotWithShape="1">
            <a:gsLst>
              <a:gs pos="0">
                <a:srgbClr val="E25B00"/>
              </a:gs>
              <a:gs pos="100000">
                <a:srgbClr val="FFFFFF"/>
              </a:gs>
            </a:gsLst>
            <a:path path="circle">
              <a:fillToRect l="100000" t="100000"/>
            </a:path>
            <a:tileRect r="-100000" b="-100000"/>
          </a:gra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endParaRPr lang="en-US" sz="2400" baseline="-25000">
              <a:latin typeface="Arial" pitchFamily="33" charset="0"/>
            </a:endParaRPr>
          </a:p>
        </p:txBody>
      </p:sp>
      <p:sp>
        <p:nvSpPr>
          <p:cNvPr id="47" name="Oval 46"/>
          <p:cNvSpPr/>
          <p:nvPr/>
        </p:nvSpPr>
        <p:spPr bwMode="auto">
          <a:xfrm>
            <a:off x="6218831" y="3179312"/>
            <a:ext cx="406400" cy="406400"/>
          </a:xfrm>
          <a:prstGeom prst="ellipse">
            <a:avLst/>
          </a:prstGeom>
          <a:gradFill flip="none" rotWithShape="1">
            <a:gsLst>
              <a:gs pos="0">
                <a:srgbClr val="E25B00"/>
              </a:gs>
              <a:gs pos="100000">
                <a:srgbClr val="FFFFFF"/>
              </a:gs>
            </a:gsLst>
            <a:path path="circle">
              <a:fillToRect l="100000" t="100000"/>
            </a:path>
            <a:tileRect r="-100000" b="-100000"/>
          </a:gra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endParaRPr lang="en-US" sz="2400" baseline="-25000">
              <a:latin typeface="Arial" pitchFamily="33" charset="0"/>
            </a:endParaRPr>
          </a:p>
        </p:txBody>
      </p:sp>
      <p:sp>
        <p:nvSpPr>
          <p:cNvPr id="48" name="Oval 47"/>
          <p:cNvSpPr/>
          <p:nvPr/>
        </p:nvSpPr>
        <p:spPr bwMode="auto">
          <a:xfrm>
            <a:off x="6320431" y="3484112"/>
            <a:ext cx="406400" cy="406400"/>
          </a:xfrm>
          <a:prstGeom prst="ellipse">
            <a:avLst/>
          </a:prstGeom>
          <a:gradFill flip="none" rotWithShape="1">
            <a:gsLst>
              <a:gs pos="0">
                <a:srgbClr val="E25B00"/>
              </a:gs>
              <a:gs pos="100000">
                <a:srgbClr val="FFFFFF"/>
              </a:gs>
            </a:gsLst>
            <a:path path="circle">
              <a:fillToRect l="100000" t="100000"/>
            </a:path>
            <a:tileRect r="-100000" b="-100000"/>
          </a:gra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endParaRPr lang="en-US" sz="2400" baseline="-25000">
              <a:latin typeface="Arial" pitchFamily="33" charset="0"/>
            </a:endParaRPr>
          </a:p>
        </p:txBody>
      </p:sp>
      <p:sp>
        <p:nvSpPr>
          <p:cNvPr id="49" name="Oval 48"/>
          <p:cNvSpPr/>
          <p:nvPr/>
        </p:nvSpPr>
        <p:spPr bwMode="auto">
          <a:xfrm>
            <a:off x="6422031" y="3788912"/>
            <a:ext cx="406400" cy="406400"/>
          </a:xfrm>
          <a:prstGeom prst="ellipse">
            <a:avLst/>
          </a:prstGeom>
          <a:gradFill flip="none" rotWithShape="1">
            <a:gsLst>
              <a:gs pos="0">
                <a:srgbClr val="E25B00"/>
              </a:gs>
              <a:gs pos="100000">
                <a:srgbClr val="FFFFFF"/>
              </a:gs>
            </a:gsLst>
            <a:path path="circle">
              <a:fillToRect l="100000" t="100000"/>
            </a:path>
            <a:tileRect r="-100000" b="-100000"/>
          </a:gra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endParaRPr lang="en-US" sz="2400" baseline="-25000">
              <a:latin typeface="Arial" pitchFamily="33" charset="0"/>
            </a:endParaRPr>
          </a:p>
        </p:txBody>
      </p:sp>
      <p:sp>
        <p:nvSpPr>
          <p:cNvPr id="50" name="Oval 49"/>
          <p:cNvSpPr/>
          <p:nvPr/>
        </p:nvSpPr>
        <p:spPr bwMode="auto">
          <a:xfrm>
            <a:off x="6523631" y="4093712"/>
            <a:ext cx="406400" cy="406400"/>
          </a:xfrm>
          <a:prstGeom prst="ellipse">
            <a:avLst/>
          </a:prstGeom>
          <a:gradFill flip="none" rotWithShape="1">
            <a:gsLst>
              <a:gs pos="0">
                <a:srgbClr val="E25B00"/>
              </a:gs>
              <a:gs pos="100000">
                <a:srgbClr val="FFFFFF"/>
              </a:gs>
            </a:gsLst>
            <a:path path="circle">
              <a:fillToRect l="100000" t="100000"/>
            </a:path>
            <a:tileRect r="-100000" b="-100000"/>
          </a:gra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endParaRPr lang="en-US" sz="2400" baseline="-25000">
              <a:latin typeface="Arial" pitchFamily="33" charset="0"/>
            </a:endParaRPr>
          </a:p>
        </p:txBody>
      </p:sp>
      <p:sp>
        <p:nvSpPr>
          <p:cNvPr id="51" name="Oval 50"/>
          <p:cNvSpPr/>
          <p:nvPr/>
        </p:nvSpPr>
        <p:spPr bwMode="auto">
          <a:xfrm>
            <a:off x="6625231" y="4398512"/>
            <a:ext cx="406400" cy="406400"/>
          </a:xfrm>
          <a:prstGeom prst="ellipse">
            <a:avLst/>
          </a:prstGeom>
          <a:gradFill flip="none" rotWithShape="1">
            <a:gsLst>
              <a:gs pos="0">
                <a:srgbClr val="E25B00"/>
              </a:gs>
              <a:gs pos="100000">
                <a:srgbClr val="FFFFFF"/>
              </a:gs>
            </a:gsLst>
            <a:path path="circle">
              <a:fillToRect l="100000" t="100000"/>
            </a:path>
            <a:tileRect r="-100000" b="-100000"/>
          </a:gra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endParaRPr lang="en-US" sz="2400" baseline="-25000">
              <a:latin typeface="Arial" pitchFamily="33" charset="0"/>
            </a:endParaRPr>
          </a:p>
        </p:txBody>
      </p:sp>
      <p:sp>
        <p:nvSpPr>
          <p:cNvPr id="58" name="Oval 57"/>
          <p:cNvSpPr/>
          <p:nvPr/>
        </p:nvSpPr>
        <p:spPr bwMode="auto">
          <a:xfrm>
            <a:off x="6726831" y="4703312"/>
            <a:ext cx="406400" cy="406400"/>
          </a:xfrm>
          <a:prstGeom prst="ellipse">
            <a:avLst/>
          </a:prstGeom>
          <a:gradFill flip="none" rotWithShape="1">
            <a:gsLst>
              <a:gs pos="0">
                <a:srgbClr val="E25B00"/>
              </a:gs>
              <a:gs pos="100000">
                <a:srgbClr val="FFFFFF"/>
              </a:gs>
            </a:gsLst>
            <a:path path="circle">
              <a:fillToRect l="100000" t="100000"/>
            </a:path>
            <a:tileRect r="-100000" b="-100000"/>
          </a:gra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endParaRPr lang="en-US" sz="2400" baseline="-25000">
              <a:latin typeface="Arial" pitchFamily="33" charset="0"/>
            </a:endParaRPr>
          </a:p>
        </p:txBody>
      </p:sp>
      <p:sp>
        <p:nvSpPr>
          <p:cNvPr id="59" name="Oval 58"/>
          <p:cNvSpPr/>
          <p:nvPr/>
        </p:nvSpPr>
        <p:spPr bwMode="auto">
          <a:xfrm>
            <a:off x="6828431" y="5008112"/>
            <a:ext cx="406400" cy="406400"/>
          </a:xfrm>
          <a:prstGeom prst="ellipse">
            <a:avLst/>
          </a:prstGeom>
          <a:gradFill flip="none" rotWithShape="1">
            <a:gsLst>
              <a:gs pos="0">
                <a:srgbClr val="E25B00"/>
              </a:gs>
              <a:gs pos="100000">
                <a:srgbClr val="FFFFFF"/>
              </a:gs>
            </a:gsLst>
            <a:path path="circle">
              <a:fillToRect l="100000" t="100000"/>
            </a:path>
            <a:tileRect r="-100000" b="-100000"/>
          </a:gra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endParaRPr lang="en-US" sz="2400" baseline="-25000">
              <a:latin typeface="Arial" pitchFamily="33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EFD35E0-4B6F-DF13-B0B1-C81CF0008D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0350"/>
            <a:ext cx="10515600" cy="1006475"/>
          </a:xfrm>
        </p:spPr>
        <p:txBody>
          <a:bodyPr/>
          <a:lstStyle/>
          <a:p>
            <a:r>
              <a:rPr lang="en-US" dirty="0"/>
              <a:t>Downhill and Uphill Movement</a:t>
            </a:r>
          </a:p>
        </p:txBody>
      </p:sp>
      <p:sp>
        <p:nvSpPr>
          <p:cNvPr id="7" name="Rectangle 23">
            <a:extLst>
              <a:ext uri="{FF2B5EF4-FFF2-40B4-BE49-F238E27FC236}">
                <a16:creationId xmlns:a16="http://schemas.microsoft.com/office/drawing/2014/main" id="{59F39560-A094-9596-3E7E-295B7B6C58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9085" y="5554570"/>
            <a:ext cx="3090592" cy="73524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120651" tIns="59267" rIns="120651" bIns="59267">
            <a:prstTxWarp prst="textNoShape">
              <a:avLst/>
            </a:prstTxWarp>
            <a:spAutoFit/>
          </a:bodyPr>
          <a:lstStyle/>
          <a:p>
            <a:pPr defTabSz="1219170">
              <a:defRPr/>
            </a:pPr>
            <a:r>
              <a:rPr lang="en-US" sz="2000" b="1" kern="0" dirty="0">
                <a:solidFill>
                  <a:srgbClr val="0B4B8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 possible placement</a:t>
            </a:r>
            <a:br>
              <a:rPr lang="en-US" sz="2000" b="1" kern="0" dirty="0">
                <a:solidFill>
                  <a:srgbClr val="0B4B8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000" b="1" kern="0" dirty="0">
                <a:solidFill>
                  <a:srgbClr val="0B4B8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solutions we could find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A8D9C4D-9AE0-980D-5A8C-5C02914973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3768" y="3532095"/>
            <a:ext cx="1361854" cy="122768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120651" tIns="59267" rIns="120651" bIns="59267">
            <a:prstTxWarp prst="textNoShape">
              <a:avLst/>
            </a:prstTxWarp>
            <a:spAutoFit/>
          </a:bodyPr>
          <a:lstStyle/>
          <a:p>
            <a:pPr algn="r" defTabSz="1219170">
              <a:lnSpc>
                <a:spcPct val="90000"/>
              </a:lnSpc>
              <a:defRPr/>
            </a:pPr>
            <a:r>
              <a:rPr lang="en-US" sz="2000" b="1" kern="0" dirty="0">
                <a:solidFill>
                  <a:srgbClr val="0B4B8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∑HPWL</a:t>
            </a:r>
          </a:p>
          <a:p>
            <a:pPr algn="r" defTabSz="1219170">
              <a:lnSpc>
                <a:spcPct val="90000"/>
              </a:lnSpc>
              <a:defRPr/>
            </a:pPr>
            <a:endParaRPr lang="en-US" sz="2000" b="1" kern="0" dirty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 defTabSz="1219170">
              <a:lnSpc>
                <a:spcPct val="90000"/>
              </a:lnSpc>
              <a:defRPr/>
            </a:pPr>
            <a:r>
              <a:rPr lang="en-US" sz="2000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(lower is</a:t>
            </a:r>
            <a:br>
              <a:rPr lang="en-US" sz="2000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000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better)</a:t>
            </a:r>
          </a:p>
        </p:txBody>
      </p:sp>
    </p:spTree>
    <p:extLst>
      <p:ext uri="{BB962C8B-B14F-4D97-AF65-F5344CB8AC3E}">
        <p14:creationId xmlns:p14="http://schemas.microsoft.com/office/powerpoint/2010/main" val="16643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5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5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5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50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650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750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850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950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500"/>
                            </p:stCondLst>
                            <p:childTnLst>
                              <p:par>
                                <p:cTn id="39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1500"/>
                            </p:stCondLst>
                            <p:childTnLst>
                              <p:par>
                                <p:cTn id="42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2500"/>
                            </p:stCondLst>
                            <p:childTnLst>
                              <p:par>
                                <p:cTn id="45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3500"/>
                            </p:stCondLst>
                            <p:childTnLst>
                              <p:par>
                                <p:cTn id="48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9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8" grpId="0" animBg="1"/>
      <p:bldP spid="59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56EC92-8E97-6BE8-3972-0639D1C57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Simulated Annealing (SA)-based Placer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83413623-28E5-AEAC-56E3-58B1974E28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5106" y="1415776"/>
            <a:ext cx="9550373" cy="5105672"/>
          </a:xfrm>
          <a:prstGeom prst="rect">
            <a:avLst/>
          </a:prstGeom>
          <a:noFill/>
          <a:ln w="50800">
            <a:noFill/>
            <a:miter lim="800000"/>
            <a:headEnd/>
            <a:tailEnd/>
          </a:ln>
          <a:effectLst/>
        </p:spPr>
        <p:txBody>
          <a:bodyPr wrap="square" lIns="120651" tIns="59267" rIns="120651" bIns="59267">
            <a:prstTxWarp prst="textNoShape">
              <a:avLst/>
            </a:prstTxWarp>
            <a:spAutoFit/>
          </a:bodyPr>
          <a:lstStyle/>
          <a:p>
            <a:pPr>
              <a:tabLst>
                <a:tab pos="457189" algn="l"/>
                <a:tab pos="912261" algn="l"/>
                <a:tab pos="1369450" algn="l"/>
                <a:tab pos="1824521" algn="l"/>
              </a:tabLst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Start with a random initial placement with </a:t>
            </a:r>
            <a:r>
              <a:rPr lang="en-US" b="1" dirty="0" err="1">
                <a:solidFill>
                  <a:srgbClr val="0B4B8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wirelength</a:t>
            </a:r>
            <a:r>
              <a:rPr lang="en-US" b="1" dirty="0">
                <a:solidFill>
                  <a:srgbClr val="0B4B8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∑HPWL(net)</a:t>
            </a:r>
          </a:p>
          <a:p>
            <a:pPr>
              <a:tabLst>
                <a:tab pos="457189" algn="l"/>
                <a:tab pos="912261" algn="l"/>
                <a:tab pos="1369450" algn="l"/>
                <a:tab pos="1824521" algn="l"/>
              </a:tabLst>
            </a:pPr>
            <a:r>
              <a:rPr lang="en-US" b="1" dirty="0">
                <a:solidFill>
                  <a:srgbClr val="0B4B8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 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en-US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temperature 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en-US" b="1" dirty="0">
                <a:solidFill>
                  <a:srgbClr val="0B4B8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;    </a:t>
            </a:r>
            <a:r>
              <a:rPr lang="en-US" b="1" dirty="0">
                <a:solidFill>
                  <a:srgbClr val="0B4B8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frozen 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en-US" b="1" dirty="0">
                <a:solidFill>
                  <a:srgbClr val="0B4B8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false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pPr>
              <a:tabLst>
                <a:tab pos="457189" algn="l"/>
                <a:tab pos="912261" algn="l"/>
                <a:tab pos="1369450" algn="l"/>
                <a:tab pos="1824521" algn="l"/>
              </a:tabLst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while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 ! </a:t>
            </a:r>
            <a:r>
              <a:rPr lang="en-US" b="1" dirty="0">
                <a:solidFill>
                  <a:srgbClr val="0B4B8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frozen</a:t>
            </a:r>
            <a:r>
              <a:rPr lang="en-US" dirty="0">
                <a:solidFill>
                  <a:srgbClr val="0B4B8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) {</a:t>
            </a:r>
          </a:p>
          <a:p>
            <a:pPr>
              <a:tabLst>
                <a:tab pos="457189" algn="l"/>
                <a:tab pos="912261" algn="l"/>
                <a:tab pos="1369450" algn="l"/>
                <a:tab pos="1824521" algn="l"/>
              </a:tabLst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b="1" dirty="0">
                <a:solidFill>
                  <a:srgbClr val="0B4B8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; </a:t>
            </a:r>
            <a:r>
              <a:rPr lang="en-US" b="1" dirty="0">
                <a:solidFill>
                  <a:srgbClr val="0B4B8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en-US" b="1" dirty="0">
                <a:solidFill>
                  <a:srgbClr val="0B4B8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>
                <a:solidFill>
                  <a:srgbClr val="17254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M* #gates in layout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;  </a:t>
            </a:r>
            <a:r>
              <a:rPr lang="en-US" b="1" dirty="0">
                <a:solidFill>
                  <a:srgbClr val="0B4B8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++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) {</a:t>
            </a:r>
            <a:r>
              <a:rPr lang="en-US" i="1" dirty="0">
                <a:solidFill>
                  <a:srgbClr val="8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// M is how many swaps-per-gate</a:t>
            </a:r>
          </a:p>
          <a:p>
            <a:pPr>
              <a:tabLst>
                <a:tab pos="457189" algn="l"/>
                <a:tab pos="912261" algn="l"/>
                <a:tab pos="1369450" algn="l"/>
                <a:tab pos="1824521" algn="l"/>
              </a:tabLst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	Swap 2 random gates </a:t>
            </a:r>
            <a:r>
              <a:rPr lang="en-US" b="1" dirty="0" err="1">
                <a:solidFill>
                  <a:srgbClr val="0B4B8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</a:t>
            </a:r>
            <a:r>
              <a:rPr lang="en-US" dirty="0">
                <a:solidFill>
                  <a:srgbClr val="0B4B8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and </a:t>
            </a:r>
            <a:r>
              <a:rPr lang="en-US" b="1" dirty="0" err="1">
                <a:solidFill>
                  <a:srgbClr val="0B4B8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Gj</a:t>
            </a:r>
            <a:r>
              <a:rPr lang="en-US" b="1" dirty="0">
                <a:solidFill>
                  <a:srgbClr val="0B4B8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>
              <a:tabLst>
                <a:tab pos="457189" algn="l"/>
                <a:tab pos="912261" algn="l"/>
                <a:tab pos="1369450" algn="l"/>
                <a:tab pos="1824521" algn="l"/>
              </a:tabLst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	Compute </a:t>
            </a:r>
            <a:r>
              <a:rPr lang="en-US" b="1" dirty="0">
                <a:solidFill>
                  <a:srgbClr val="0B4B8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∆L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= [</a:t>
            </a:r>
            <a:r>
              <a:rPr lang="en-US" b="1" dirty="0">
                <a:solidFill>
                  <a:srgbClr val="0B4B8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∑HPWL(net)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before swap] - [</a:t>
            </a:r>
            <a:r>
              <a:rPr lang="en-US" b="1" dirty="0">
                <a:solidFill>
                  <a:srgbClr val="0B4B8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∑HPWL(net)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after swap]</a:t>
            </a:r>
          </a:p>
          <a:p>
            <a:pPr>
              <a:tabLst>
                <a:tab pos="457189" algn="l"/>
                <a:tab pos="912261" algn="l"/>
                <a:tab pos="1369450" algn="l"/>
                <a:tab pos="1824521" algn="l"/>
              </a:tabLst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	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if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b="1" dirty="0">
                <a:solidFill>
                  <a:srgbClr val="0B4B8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∆L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&lt; </a:t>
            </a:r>
            <a:r>
              <a:rPr lang="en-US" b="1" dirty="0">
                <a:solidFill>
                  <a:srgbClr val="0B4B8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)</a:t>
            </a:r>
          </a:p>
          <a:p>
            <a:pPr>
              <a:tabLst>
                <a:tab pos="457189" algn="l"/>
                <a:tab pos="912261" algn="l"/>
                <a:tab pos="1369450" algn="l"/>
                <a:tab pos="1824521" algn="l"/>
              </a:tabLst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	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then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 accept this swap  </a:t>
            </a:r>
            <a:r>
              <a:rPr lang="en-US" dirty="0">
                <a:solidFill>
                  <a:srgbClr val="8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//</a:t>
            </a:r>
            <a:r>
              <a:rPr lang="en-US" i="1" dirty="0">
                <a:solidFill>
                  <a:srgbClr val="8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is a new, </a:t>
            </a:r>
            <a:r>
              <a:rPr lang="en-US" b="1" i="1" dirty="0">
                <a:solidFill>
                  <a:srgbClr val="8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better</a:t>
            </a:r>
            <a:r>
              <a:rPr lang="en-US" i="1" dirty="0">
                <a:solidFill>
                  <a:srgbClr val="8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placement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	</a:t>
            </a:r>
          </a:p>
          <a:p>
            <a:pPr>
              <a:tabLst>
                <a:tab pos="457189" algn="l"/>
                <a:tab pos="912261" algn="l"/>
                <a:tab pos="1369450" algn="l"/>
                <a:tab pos="1824521" algn="l"/>
              </a:tabLst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	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else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 {</a:t>
            </a:r>
          </a:p>
          <a:p>
            <a:pPr>
              <a:tabLst>
                <a:tab pos="457189" algn="l"/>
                <a:tab pos="912261" algn="l"/>
                <a:tab pos="1369450" algn="l"/>
                <a:tab pos="1824521" algn="l"/>
              </a:tabLst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		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if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uniform_random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() &lt;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exp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 </a:t>
            </a:r>
            <a:r>
              <a:rPr lang="en-US" b="1" dirty="0">
                <a:solidFill>
                  <a:srgbClr val="0B4B8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-∆L/T</a:t>
            </a:r>
            <a:r>
              <a:rPr lang="en-US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) )</a:t>
            </a:r>
          </a:p>
          <a:p>
            <a:pPr>
              <a:tabLst>
                <a:tab pos="457189" algn="l"/>
                <a:tab pos="912261" algn="l"/>
                <a:tab pos="1369450" algn="l"/>
                <a:tab pos="1824521" algn="l"/>
              </a:tabLst>
            </a:pPr>
            <a:r>
              <a:rPr lang="en-US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	</a:t>
            </a:r>
            <a:r>
              <a:rPr lang="en-US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then</a:t>
            </a:r>
            <a:r>
              <a:rPr lang="en-US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accept this ‘uphill’ swap </a:t>
            </a:r>
            <a:r>
              <a:rPr lang="en-US" dirty="0">
                <a:solidFill>
                  <a:srgbClr val="8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//</a:t>
            </a:r>
            <a:r>
              <a:rPr lang="en-US" i="1" dirty="0">
                <a:solidFill>
                  <a:srgbClr val="8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is a new, </a:t>
            </a:r>
            <a:r>
              <a:rPr lang="en-US" b="1" i="1" dirty="0">
                <a:solidFill>
                  <a:srgbClr val="8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worse</a:t>
            </a:r>
            <a:r>
              <a:rPr lang="en-US" i="1" dirty="0">
                <a:solidFill>
                  <a:srgbClr val="8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placement</a:t>
            </a:r>
            <a:endParaRPr lang="en-US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tabLst>
                <a:tab pos="457189" algn="l"/>
                <a:tab pos="912261" algn="l"/>
                <a:tab pos="1369450" algn="l"/>
                <a:tab pos="1824521" algn="l"/>
              </a:tabLst>
            </a:pPr>
            <a:r>
              <a:rPr lang="en-US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	</a:t>
            </a:r>
            <a:r>
              <a:rPr lang="en-US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else</a:t>
            </a:r>
            <a:r>
              <a:rPr lang="en-US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undo this ‘uphill’ swap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tabLst>
                <a:tab pos="457189" algn="l"/>
                <a:tab pos="912261" algn="l"/>
                <a:tab pos="1369450" algn="l"/>
                <a:tab pos="1824521" algn="l"/>
              </a:tabLst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} </a:t>
            </a:r>
          </a:p>
          <a:p>
            <a:pPr>
              <a:tabLst>
                <a:tab pos="457189" algn="l"/>
                <a:tab pos="912261" algn="l"/>
                <a:tab pos="1369450" algn="l"/>
                <a:tab pos="1824521" algn="l"/>
              </a:tabLst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if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b="1" dirty="0">
                <a:solidFill>
                  <a:srgbClr val="0B4B8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∑HPWL(net)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still decreasing over the last few temperatures)</a:t>
            </a:r>
          </a:p>
          <a:p>
            <a:pPr>
              <a:tabLst>
                <a:tab pos="457189" algn="l"/>
                <a:tab pos="912261" algn="l"/>
                <a:tab pos="1369450" algn="l"/>
                <a:tab pos="1824521" algn="l"/>
              </a:tabLst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then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>
                <a:solidFill>
                  <a:srgbClr val="0B4B8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= 0.9 * </a:t>
            </a:r>
            <a:r>
              <a:rPr lang="en-US" b="1" dirty="0">
                <a:solidFill>
                  <a:srgbClr val="0B4B8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  <a:r>
              <a:rPr lang="en-US" i="1" dirty="0">
                <a:solidFill>
                  <a:srgbClr val="8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// cool the temperature; do more gate swaps</a:t>
            </a:r>
          </a:p>
          <a:p>
            <a:pPr>
              <a:tabLst>
                <a:tab pos="457189" algn="l"/>
                <a:tab pos="912261" algn="l"/>
                <a:tab pos="1369450" algn="l"/>
                <a:tab pos="1824521" algn="l"/>
              </a:tabLst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else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frozen = true</a:t>
            </a:r>
          </a:p>
          <a:p>
            <a:pPr>
              <a:tabLst>
                <a:tab pos="457189" algn="l"/>
                <a:tab pos="912261" algn="l"/>
                <a:tab pos="1369450" algn="l"/>
                <a:tab pos="1824521" algn="l"/>
              </a:tabLst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  <a:p>
            <a:pPr>
              <a:tabLst>
                <a:tab pos="457189" algn="l"/>
                <a:tab pos="912261" algn="l"/>
                <a:tab pos="1369450" algn="l"/>
                <a:tab pos="1824521" algn="l"/>
              </a:tabLst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return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(final placement as best solution)</a:t>
            </a:r>
          </a:p>
        </p:txBody>
      </p:sp>
      <p:sp>
        <p:nvSpPr>
          <p:cNvPr id="6" name="Rectangular Callout 5">
            <a:extLst>
              <a:ext uri="{FF2B5EF4-FFF2-40B4-BE49-F238E27FC236}">
                <a16:creationId xmlns:a16="http://schemas.microsoft.com/office/drawing/2014/main" id="{F47A700E-1EF1-567D-EED8-47E78F997B50}"/>
              </a:ext>
            </a:extLst>
          </p:cNvPr>
          <p:cNvSpPr/>
          <p:nvPr/>
        </p:nvSpPr>
        <p:spPr bwMode="auto">
          <a:xfrm>
            <a:off x="8991601" y="3325833"/>
            <a:ext cx="2362200" cy="824759"/>
          </a:xfrm>
          <a:prstGeom prst="wedgeRectCallout">
            <a:avLst>
              <a:gd name="adj1" fmla="val -155699"/>
              <a:gd name="adj2" fmla="val 54739"/>
            </a:avLst>
          </a:prstGeom>
          <a:solidFill>
            <a:srgbClr val="8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133" dirty="0">
                <a:solidFill>
                  <a:schemeClr val="bg1"/>
                </a:solidFill>
                <a:latin typeface="+mj-lt"/>
              </a:rPr>
              <a:t>New:  Probabilistic swap accept</a:t>
            </a:r>
          </a:p>
        </p:txBody>
      </p:sp>
      <p:sp>
        <p:nvSpPr>
          <p:cNvPr id="7" name="Rectangular Callout 6">
            <a:extLst>
              <a:ext uri="{FF2B5EF4-FFF2-40B4-BE49-F238E27FC236}">
                <a16:creationId xmlns:a16="http://schemas.microsoft.com/office/drawing/2014/main" id="{B9E9AD19-2767-BAD1-2557-DC443A9B3FBD}"/>
              </a:ext>
            </a:extLst>
          </p:cNvPr>
          <p:cNvSpPr/>
          <p:nvPr/>
        </p:nvSpPr>
        <p:spPr bwMode="auto">
          <a:xfrm>
            <a:off x="8044543" y="1397431"/>
            <a:ext cx="3292351" cy="888019"/>
          </a:xfrm>
          <a:prstGeom prst="wedgeRectCallout">
            <a:avLst>
              <a:gd name="adj1" fmla="val -63442"/>
              <a:gd name="adj2" fmla="val 55385"/>
            </a:avLst>
          </a:prstGeom>
          <a:solidFill>
            <a:srgbClr val="8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133" dirty="0">
                <a:solidFill>
                  <a:schemeClr val="bg1"/>
                </a:solidFill>
                <a:latin typeface="+mj-lt"/>
              </a:rPr>
              <a:t>Annealing temperature cooling “outer loop”</a:t>
            </a:r>
          </a:p>
        </p:txBody>
      </p:sp>
    </p:spTree>
    <p:extLst>
      <p:ext uri="{BB962C8B-B14F-4D97-AF65-F5344CB8AC3E}">
        <p14:creationId xmlns:p14="http://schemas.microsoft.com/office/powerpoint/2010/main" val="758540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A1432F-5A97-F98A-8B4B-4C5F5CC762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Neighboring Solutions</a:t>
            </a:r>
          </a:p>
        </p:txBody>
      </p:sp>
      <p:sp>
        <p:nvSpPr>
          <p:cNvPr id="4" name="Text Box 4">
            <a:extLst>
              <a:ext uri="{FF2B5EF4-FFF2-40B4-BE49-F238E27FC236}">
                <a16:creationId xmlns:a16="http://schemas.microsoft.com/office/drawing/2014/main" id="{34A3243A-87A4-1647-51EC-21B7C0851B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0750" y="4135925"/>
            <a:ext cx="650641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03225" indent="-403225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zh-TW" sz="1800" b="1" dirty="0">
                <a:ea typeface="新細明體" panose="02020500000000000000" pitchFamily="18" charset="-120"/>
              </a:rPr>
              <a:t>M3: Change the orientation of a macro, if any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5A9AC25F-04B6-6831-D060-6A03BD92F1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63709" y="4888265"/>
            <a:ext cx="231963" cy="517773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57A2A93A-4F0D-B2BF-C762-25BC22435B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63709" y="5230108"/>
            <a:ext cx="231963" cy="517773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7" name="Rectangle 7" descr="Light upward diagonal">
            <a:extLst>
              <a:ext uri="{FF2B5EF4-FFF2-40B4-BE49-F238E27FC236}">
                <a16:creationId xmlns:a16="http://schemas.microsoft.com/office/drawing/2014/main" id="{A023CD81-73F7-C4EA-F443-DBB4551B93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24853" y="5230108"/>
            <a:ext cx="231963" cy="517773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 r:embed="rId2"/>
                  <a:srcRect/>
                  <a:tile tx="0" ty="0" sx="100000" sy="100000" flip="none" algn="tl"/>
                </a:blip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8" name="Rectangle 8">
            <a:extLst>
              <a:ext uri="{FF2B5EF4-FFF2-40B4-BE49-F238E27FC236}">
                <a16:creationId xmlns:a16="http://schemas.microsoft.com/office/drawing/2014/main" id="{FF45EAD2-885B-338C-9872-81CDFA809D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63709" y="5571951"/>
            <a:ext cx="231963" cy="517773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9" name="Line 9">
            <a:extLst>
              <a:ext uri="{FF2B5EF4-FFF2-40B4-BE49-F238E27FC236}">
                <a16:creationId xmlns:a16="http://schemas.microsoft.com/office/drawing/2014/main" id="{B0D187A2-DDA4-B0F6-01CB-5B230078E3C5}"/>
              </a:ext>
            </a:extLst>
          </p:cNvPr>
          <p:cNvSpPr>
            <a:spLocks noChangeShapeType="1"/>
          </p:cNvSpPr>
          <p:nvPr/>
        </p:nvSpPr>
        <p:spPr bwMode="auto">
          <a:xfrm>
            <a:off x="3211900" y="5745375"/>
            <a:ext cx="0" cy="17092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0" name="Oval 10">
            <a:extLst>
              <a:ext uri="{FF2B5EF4-FFF2-40B4-BE49-F238E27FC236}">
                <a16:creationId xmlns:a16="http://schemas.microsoft.com/office/drawing/2014/main" id="{6FB3C9DF-A71B-F2D7-FFE9-3A49FEB05B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55073" y="4740376"/>
            <a:ext cx="1052509" cy="728086"/>
          </a:xfrm>
          <a:prstGeom prst="ellipse">
            <a:avLst/>
          </a:prstGeom>
          <a:noFill/>
          <a:ln w="2857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1" name="Oval 11">
            <a:extLst>
              <a:ext uri="{FF2B5EF4-FFF2-40B4-BE49-F238E27FC236}">
                <a16:creationId xmlns:a16="http://schemas.microsoft.com/office/drawing/2014/main" id="{CA9C98BA-55E0-A80E-ABD1-FD8F82F20C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42121" y="5466793"/>
            <a:ext cx="861144" cy="728086"/>
          </a:xfrm>
          <a:prstGeom prst="ellipse">
            <a:avLst/>
          </a:prstGeom>
          <a:noFill/>
          <a:ln w="2857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2" name="Line 12">
            <a:extLst>
              <a:ext uri="{FF2B5EF4-FFF2-40B4-BE49-F238E27FC236}">
                <a16:creationId xmlns:a16="http://schemas.microsoft.com/office/drawing/2014/main" id="{5992CD39-0C19-E78F-65E8-0B492BFAB3A3}"/>
              </a:ext>
            </a:extLst>
          </p:cNvPr>
          <p:cNvSpPr>
            <a:spLocks noChangeShapeType="1"/>
          </p:cNvSpPr>
          <p:nvPr/>
        </p:nvSpPr>
        <p:spPr bwMode="auto">
          <a:xfrm>
            <a:off x="2350756" y="5061688"/>
            <a:ext cx="0" cy="17092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" name="Line 13">
            <a:extLst>
              <a:ext uri="{FF2B5EF4-FFF2-40B4-BE49-F238E27FC236}">
                <a16:creationId xmlns:a16="http://schemas.microsoft.com/office/drawing/2014/main" id="{79EFBCE1-6749-E250-5004-73531CC9B1CD}"/>
              </a:ext>
            </a:extLst>
          </p:cNvPr>
          <p:cNvSpPr>
            <a:spLocks noChangeShapeType="1"/>
          </p:cNvSpPr>
          <p:nvPr/>
        </p:nvSpPr>
        <p:spPr bwMode="auto">
          <a:xfrm>
            <a:off x="3211900" y="5061688"/>
            <a:ext cx="0" cy="17092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" name="Line 14">
            <a:extLst>
              <a:ext uri="{FF2B5EF4-FFF2-40B4-BE49-F238E27FC236}">
                <a16:creationId xmlns:a16="http://schemas.microsoft.com/office/drawing/2014/main" id="{0CD9BF4E-E213-2C0F-A86D-49AC7BA1DC17}"/>
              </a:ext>
            </a:extLst>
          </p:cNvPr>
          <p:cNvSpPr>
            <a:spLocks noChangeShapeType="1"/>
          </p:cNvSpPr>
          <p:nvPr/>
        </p:nvSpPr>
        <p:spPr bwMode="auto">
          <a:xfrm>
            <a:off x="3403265" y="5061688"/>
            <a:ext cx="0" cy="17092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5" name="Line 15">
            <a:extLst>
              <a:ext uri="{FF2B5EF4-FFF2-40B4-BE49-F238E27FC236}">
                <a16:creationId xmlns:a16="http://schemas.microsoft.com/office/drawing/2014/main" id="{6919DECF-16AF-3CE2-00B1-3FCEDD47F832}"/>
              </a:ext>
            </a:extLst>
          </p:cNvPr>
          <p:cNvSpPr>
            <a:spLocks noChangeShapeType="1"/>
          </p:cNvSpPr>
          <p:nvPr/>
        </p:nvSpPr>
        <p:spPr bwMode="auto">
          <a:xfrm>
            <a:off x="2542121" y="5403532"/>
            <a:ext cx="0" cy="17092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6" name="Line 16">
            <a:extLst>
              <a:ext uri="{FF2B5EF4-FFF2-40B4-BE49-F238E27FC236}">
                <a16:creationId xmlns:a16="http://schemas.microsoft.com/office/drawing/2014/main" id="{ACE6C7B1-8A1A-40F7-7B05-1AC7D1D7EAB4}"/>
              </a:ext>
            </a:extLst>
          </p:cNvPr>
          <p:cNvSpPr>
            <a:spLocks noChangeShapeType="1"/>
          </p:cNvSpPr>
          <p:nvPr/>
        </p:nvSpPr>
        <p:spPr bwMode="auto">
          <a:xfrm>
            <a:off x="2637804" y="5745375"/>
            <a:ext cx="0" cy="17092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7" name="Line 17">
            <a:extLst>
              <a:ext uri="{FF2B5EF4-FFF2-40B4-BE49-F238E27FC236}">
                <a16:creationId xmlns:a16="http://schemas.microsoft.com/office/drawing/2014/main" id="{BA676D08-26F8-C787-62AD-D4524751512C}"/>
              </a:ext>
            </a:extLst>
          </p:cNvPr>
          <p:cNvSpPr>
            <a:spLocks noChangeShapeType="1"/>
          </p:cNvSpPr>
          <p:nvPr/>
        </p:nvSpPr>
        <p:spPr bwMode="auto">
          <a:xfrm>
            <a:off x="2350756" y="5745375"/>
            <a:ext cx="0" cy="17092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8" name="Text Box 18">
            <a:extLst>
              <a:ext uri="{FF2B5EF4-FFF2-40B4-BE49-F238E27FC236}">
                <a16:creationId xmlns:a16="http://schemas.microsoft.com/office/drawing/2014/main" id="{E7F3E864-8059-0358-A277-DCCAFEFF35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46439" y="4994032"/>
            <a:ext cx="765461" cy="3080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zh-TW" sz="1200" b="1">
                <a:ea typeface="新細明體" panose="02020500000000000000" pitchFamily="18" charset="-120"/>
              </a:rPr>
              <a:t>1      2</a:t>
            </a:r>
          </a:p>
        </p:txBody>
      </p:sp>
      <p:sp>
        <p:nvSpPr>
          <p:cNvPr id="19" name="Text Box 19">
            <a:extLst>
              <a:ext uri="{FF2B5EF4-FFF2-40B4-BE49-F238E27FC236}">
                <a16:creationId xmlns:a16="http://schemas.microsoft.com/office/drawing/2014/main" id="{2AC4FCBA-3696-FA9D-B7DC-8E7A3B9A12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42121" y="5675940"/>
            <a:ext cx="861144" cy="3080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zh-TW" sz="1200" b="1">
                <a:ea typeface="新細明體" panose="02020500000000000000" pitchFamily="18" charset="-120"/>
              </a:rPr>
              <a:t>3      4</a:t>
            </a:r>
          </a:p>
        </p:txBody>
      </p:sp>
      <p:sp>
        <p:nvSpPr>
          <p:cNvPr id="20" name="Line 20">
            <a:extLst>
              <a:ext uri="{FF2B5EF4-FFF2-40B4-BE49-F238E27FC236}">
                <a16:creationId xmlns:a16="http://schemas.microsoft.com/office/drawing/2014/main" id="{D8CB22C2-E3CB-26D4-1550-679868B5F20A}"/>
              </a:ext>
            </a:extLst>
          </p:cNvPr>
          <p:cNvSpPr>
            <a:spLocks noChangeShapeType="1"/>
          </p:cNvSpPr>
          <p:nvPr/>
        </p:nvSpPr>
        <p:spPr bwMode="auto">
          <a:xfrm>
            <a:off x="2733487" y="5061688"/>
            <a:ext cx="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1" name="Line 21">
            <a:extLst>
              <a:ext uri="{FF2B5EF4-FFF2-40B4-BE49-F238E27FC236}">
                <a16:creationId xmlns:a16="http://schemas.microsoft.com/office/drawing/2014/main" id="{712E04B8-236C-8C8F-4296-D75E5DCC5420}"/>
              </a:ext>
            </a:extLst>
          </p:cNvPr>
          <p:cNvSpPr>
            <a:spLocks noChangeShapeType="1"/>
          </p:cNvSpPr>
          <p:nvPr/>
        </p:nvSpPr>
        <p:spPr bwMode="auto">
          <a:xfrm>
            <a:off x="3020534" y="5061688"/>
            <a:ext cx="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2" name="Line 22">
            <a:extLst>
              <a:ext uri="{FF2B5EF4-FFF2-40B4-BE49-F238E27FC236}">
                <a16:creationId xmlns:a16="http://schemas.microsoft.com/office/drawing/2014/main" id="{932442BE-DB95-6A29-1D98-C10A63B0B7E2}"/>
              </a:ext>
            </a:extLst>
          </p:cNvPr>
          <p:cNvSpPr>
            <a:spLocks noChangeShapeType="1"/>
          </p:cNvSpPr>
          <p:nvPr/>
        </p:nvSpPr>
        <p:spPr bwMode="auto">
          <a:xfrm>
            <a:off x="2733487" y="5745375"/>
            <a:ext cx="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3" name="Line 23">
            <a:extLst>
              <a:ext uri="{FF2B5EF4-FFF2-40B4-BE49-F238E27FC236}">
                <a16:creationId xmlns:a16="http://schemas.microsoft.com/office/drawing/2014/main" id="{F0C22873-6E7E-1700-D8B2-8431DB73ED19}"/>
              </a:ext>
            </a:extLst>
          </p:cNvPr>
          <p:cNvSpPr>
            <a:spLocks noChangeShapeType="1"/>
          </p:cNvSpPr>
          <p:nvPr/>
        </p:nvSpPr>
        <p:spPr bwMode="auto">
          <a:xfrm>
            <a:off x="3020534" y="5916297"/>
            <a:ext cx="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4" name="Rectangle 24">
            <a:extLst>
              <a:ext uri="{FF2B5EF4-FFF2-40B4-BE49-F238E27FC236}">
                <a16:creationId xmlns:a16="http://schemas.microsoft.com/office/drawing/2014/main" id="{24ECDC1C-652E-965F-E8AC-83B3CBEB9C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38505" y="4888265"/>
            <a:ext cx="231963" cy="517773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25" name="Rectangle 25">
            <a:extLst>
              <a:ext uri="{FF2B5EF4-FFF2-40B4-BE49-F238E27FC236}">
                <a16:creationId xmlns:a16="http://schemas.microsoft.com/office/drawing/2014/main" id="{55BFECB4-C0F7-9FAA-A4CF-5F929B4BAE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38505" y="5230108"/>
            <a:ext cx="231963" cy="517773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26" name="Rectangle 26" descr="Light upward diagonal">
            <a:extLst>
              <a:ext uri="{FF2B5EF4-FFF2-40B4-BE49-F238E27FC236}">
                <a16:creationId xmlns:a16="http://schemas.microsoft.com/office/drawing/2014/main" id="{2BF4682F-95EF-7BA8-B155-B624AF4A28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99649" y="5230108"/>
            <a:ext cx="231963" cy="517773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 r:embed="rId2"/>
                  <a:srcRect/>
                  <a:tile tx="0" ty="0" sx="100000" sy="100000" flip="none" algn="tl"/>
                </a:blip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27" name="Rectangle 27">
            <a:extLst>
              <a:ext uri="{FF2B5EF4-FFF2-40B4-BE49-F238E27FC236}">
                <a16:creationId xmlns:a16="http://schemas.microsoft.com/office/drawing/2014/main" id="{F71BEBD9-79B6-9D8D-2DD4-7C0F913D17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38505" y="5571951"/>
            <a:ext cx="231963" cy="517773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28" name="Line 28">
            <a:extLst>
              <a:ext uri="{FF2B5EF4-FFF2-40B4-BE49-F238E27FC236}">
                <a16:creationId xmlns:a16="http://schemas.microsoft.com/office/drawing/2014/main" id="{1C60D222-2A68-DDCE-1A1C-634F05407489}"/>
              </a:ext>
            </a:extLst>
          </p:cNvPr>
          <p:cNvSpPr>
            <a:spLocks noChangeShapeType="1"/>
          </p:cNvSpPr>
          <p:nvPr/>
        </p:nvSpPr>
        <p:spPr bwMode="auto">
          <a:xfrm>
            <a:off x="5986696" y="5745375"/>
            <a:ext cx="0" cy="17092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9" name="Oval 29">
            <a:extLst>
              <a:ext uri="{FF2B5EF4-FFF2-40B4-BE49-F238E27FC236}">
                <a16:creationId xmlns:a16="http://schemas.microsoft.com/office/drawing/2014/main" id="{92E2AD28-B30A-04E9-BD2E-F8BC48B9A5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29869" y="4740376"/>
            <a:ext cx="1052509" cy="728086"/>
          </a:xfrm>
          <a:prstGeom prst="ellipse">
            <a:avLst/>
          </a:prstGeom>
          <a:noFill/>
          <a:ln w="2857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30" name="Oval 30">
            <a:extLst>
              <a:ext uri="{FF2B5EF4-FFF2-40B4-BE49-F238E27FC236}">
                <a16:creationId xmlns:a16="http://schemas.microsoft.com/office/drawing/2014/main" id="{0E89C445-485F-F487-D420-70217E8DCC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6917" y="5466793"/>
            <a:ext cx="861144" cy="728086"/>
          </a:xfrm>
          <a:prstGeom prst="ellipse">
            <a:avLst/>
          </a:prstGeom>
          <a:noFill/>
          <a:ln w="2857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31" name="Line 31">
            <a:extLst>
              <a:ext uri="{FF2B5EF4-FFF2-40B4-BE49-F238E27FC236}">
                <a16:creationId xmlns:a16="http://schemas.microsoft.com/office/drawing/2014/main" id="{2E119A50-62DF-4CD0-4B77-2703CCB41A07}"/>
              </a:ext>
            </a:extLst>
          </p:cNvPr>
          <p:cNvSpPr>
            <a:spLocks noChangeShapeType="1"/>
          </p:cNvSpPr>
          <p:nvPr/>
        </p:nvSpPr>
        <p:spPr bwMode="auto">
          <a:xfrm>
            <a:off x="5125552" y="5061688"/>
            <a:ext cx="0" cy="17092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32" name="Line 32">
            <a:extLst>
              <a:ext uri="{FF2B5EF4-FFF2-40B4-BE49-F238E27FC236}">
                <a16:creationId xmlns:a16="http://schemas.microsoft.com/office/drawing/2014/main" id="{FB85AAA9-EA4C-E547-40C3-33448B19A8E8}"/>
              </a:ext>
            </a:extLst>
          </p:cNvPr>
          <p:cNvSpPr>
            <a:spLocks noChangeShapeType="1"/>
          </p:cNvSpPr>
          <p:nvPr/>
        </p:nvSpPr>
        <p:spPr bwMode="auto">
          <a:xfrm>
            <a:off x="5986696" y="5061688"/>
            <a:ext cx="0" cy="17092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33" name="Line 33">
            <a:extLst>
              <a:ext uri="{FF2B5EF4-FFF2-40B4-BE49-F238E27FC236}">
                <a16:creationId xmlns:a16="http://schemas.microsoft.com/office/drawing/2014/main" id="{F37E0689-1D88-1580-9C69-061A1974C0C4}"/>
              </a:ext>
            </a:extLst>
          </p:cNvPr>
          <p:cNvSpPr>
            <a:spLocks noChangeShapeType="1"/>
          </p:cNvSpPr>
          <p:nvPr/>
        </p:nvSpPr>
        <p:spPr bwMode="auto">
          <a:xfrm>
            <a:off x="6178061" y="5061688"/>
            <a:ext cx="0" cy="17092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34" name="Line 34">
            <a:extLst>
              <a:ext uri="{FF2B5EF4-FFF2-40B4-BE49-F238E27FC236}">
                <a16:creationId xmlns:a16="http://schemas.microsoft.com/office/drawing/2014/main" id="{FE603D61-56D7-5C54-F445-5BB98E2E743C}"/>
              </a:ext>
            </a:extLst>
          </p:cNvPr>
          <p:cNvSpPr>
            <a:spLocks noChangeShapeType="1"/>
          </p:cNvSpPr>
          <p:nvPr/>
        </p:nvSpPr>
        <p:spPr bwMode="auto">
          <a:xfrm>
            <a:off x="5316917" y="5403532"/>
            <a:ext cx="0" cy="17092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35" name="Line 35">
            <a:extLst>
              <a:ext uri="{FF2B5EF4-FFF2-40B4-BE49-F238E27FC236}">
                <a16:creationId xmlns:a16="http://schemas.microsoft.com/office/drawing/2014/main" id="{600DFEAE-114F-E237-7098-99CA01CCA19F}"/>
              </a:ext>
            </a:extLst>
          </p:cNvPr>
          <p:cNvSpPr>
            <a:spLocks noChangeShapeType="1"/>
          </p:cNvSpPr>
          <p:nvPr/>
        </p:nvSpPr>
        <p:spPr bwMode="auto">
          <a:xfrm>
            <a:off x="5412600" y="5745375"/>
            <a:ext cx="0" cy="17092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36" name="Line 36">
            <a:extLst>
              <a:ext uri="{FF2B5EF4-FFF2-40B4-BE49-F238E27FC236}">
                <a16:creationId xmlns:a16="http://schemas.microsoft.com/office/drawing/2014/main" id="{203D274A-9288-B05A-0EE9-A5CF1694498E}"/>
              </a:ext>
            </a:extLst>
          </p:cNvPr>
          <p:cNvSpPr>
            <a:spLocks noChangeShapeType="1"/>
          </p:cNvSpPr>
          <p:nvPr/>
        </p:nvSpPr>
        <p:spPr bwMode="auto">
          <a:xfrm>
            <a:off x="5125552" y="5745375"/>
            <a:ext cx="0" cy="17092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37" name="Text Box 37">
            <a:extLst>
              <a:ext uri="{FF2B5EF4-FFF2-40B4-BE49-F238E27FC236}">
                <a16:creationId xmlns:a16="http://schemas.microsoft.com/office/drawing/2014/main" id="{8EB14462-88FA-0E05-DEE8-1FB338DB85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21235" y="4994032"/>
            <a:ext cx="711640" cy="3080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zh-TW" sz="1200" b="1">
                <a:ea typeface="新細明體" panose="02020500000000000000" pitchFamily="18" charset="-120"/>
              </a:rPr>
              <a:t>2     1</a:t>
            </a:r>
          </a:p>
        </p:txBody>
      </p:sp>
      <p:sp>
        <p:nvSpPr>
          <p:cNvPr id="38" name="Text Box 38">
            <a:extLst>
              <a:ext uri="{FF2B5EF4-FFF2-40B4-BE49-F238E27FC236}">
                <a16:creationId xmlns:a16="http://schemas.microsoft.com/office/drawing/2014/main" id="{119DEF6F-AE0F-11A4-C75F-3F9CE715C5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21235" y="5675940"/>
            <a:ext cx="956826" cy="3080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zh-TW" sz="1200" b="1">
                <a:ea typeface="新細明體" panose="02020500000000000000" pitchFamily="18" charset="-120"/>
              </a:rPr>
              <a:t>3      4</a:t>
            </a:r>
          </a:p>
        </p:txBody>
      </p:sp>
      <p:sp>
        <p:nvSpPr>
          <p:cNvPr id="39" name="Line 39">
            <a:extLst>
              <a:ext uri="{FF2B5EF4-FFF2-40B4-BE49-F238E27FC236}">
                <a16:creationId xmlns:a16="http://schemas.microsoft.com/office/drawing/2014/main" id="{EB3032F5-CAC6-E678-05D4-C1A069703C60}"/>
              </a:ext>
            </a:extLst>
          </p:cNvPr>
          <p:cNvSpPr>
            <a:spLocks noChangeShapeType="1"/>
          </p:cNvSpPr>
          <p:nvPr/>
        </p:nvSpPr>
        <p:spPr bwMode="auto">
          <a:xfrm>
            <a:off x="5508283" y="5061688"/>
            <a:ext cx="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40" name="Line 40">
            <a:extLst>
              <a:ext uri="{FF2B5EF4-FFF2-40B4-BE49-F238E27FC236}">
                <a16:creationId xmlns:a16="http://schemas.microsoft.com/office/drawing/2014/main" id="{CC4F5704-9572-A191-1CD0-BC5526C608AB}"/>
              </a:ext>
            </a:extLst>
          </p:cNvPr>
          <p:cNvSpPr>
            <a:spLocks noChangeShapeType="1"/>
          </p:cNvSpPr>
          <p:nvPr/>
        </p:nvSpPr>
        <p:spPr bwMode="auto">
          <a:xfrm>
            <a:off x="5795330" y="5061688"/>
            <a:ext cx="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41" name="Line 41">
            <a:extLst>
              <a:ext uri="{FF2B5EF4-FFF2-40B4-BE49-F238E27FC236}">
                <a16:creationId xmlns:a16="http://schemas.microsoft.com/office/drawing/2014/main" id="{E13539AA-D81B-4BD4-4AD2-8FAA4CF4A7B2}"/>
              </a:ext>
            </a:extLst>
          </p:cNvPr>
          <p:cNvSpPr>
            <a:spLocks noChangeShapeType="1"/>
          </p:cNvSpPr>
          <p:nvPr/>
        </p:nvSpPr>
        <p:spPr bwMode="auto">
          <a:xfrm>
            <a:off x="5508283" y="5916297"/>
            <a:ext cx="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42" name="Line 42">
            <a:extLst>
              <a:ext uri="{FF2B5EF4-FFF2-40B4-BE49-F238E27FC236}">
                <a16:creationId xmlns:a16="http://schemas.microsoft.com/office/drawing/2014/main" id="{8870DE35-C22F-A4C7-6FEF-369C5540BB5E}"/>
              </a:ext>
            </a:extLst>
          </p:cNvPr>
          <p:cNvSpPr>
            <a:spLocks noChangeShapeType="1"/>
          </p:cNvSpPr>
          <p:nvPr/>
        </p:nvSpPr>
        <p:spPr bwMode="auto">
          <a:xfrm>
            <a:off x="5795330" y="5745375"/>
            <a:ext cx="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43" name="Rectangle 43">
            <a:extLst>
              <a:ext uri="{FF2B5EF4-FFF2-40B4-BE49-F238E27FC236}">
                <a16:creationId xmlns:a16="http://schemas.microsoft.com/office/drawing/2014/main" id="{E90802BE-7079-6133-56E6-AECBD9C053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9206" y="4888265"/>
            <a:ext cx="231963" cy="517773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44" name="Rectangle 44">
            <a:extLst>
              <a:ext uri="{FF2B5EF4-FFF2-40B4-BE49-F238E27FC236}">
                <a16:creationId xmlns:a16="http://schemas.microsoft.com/office/drawing/2014/main" id="{599D4B46-520C-3447-CB0F-3BE2850984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9204" y="5571951"/>
            <a:ext cx="861144" cy="517773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45" name="Line 45">
            <a:extLst>
              <a:ext uri="{FF2B5EF4-FFF2-40B4-BE49-F238E27FC236}">
                <a16:creationId xmlns:a16="http://schemas.microsoft.com/office/drawing/2014/main" id="{54F424C6-239A-9CC6-F8BF-4BCF8E910374}"/>
              </a:ext>
            </a:extLst>
          </p:cNvPr>
          <p:cNvSpPr>
            <a:spLocks noChangeShapeType="1"/>
          </p:cNvSpPr>
          <p:nvPr/>
        </p:nvSpPr>
        <p:spPr bwMode="auto">
          <a:xfrm>
            <a:off x="7421935" y="4719845"/>
            <a:ext cx="0" cy="769148"/>
          </a:xfrm>
          <a:prstGeom prst="line">
            <a:avLst/>
          </a:prstGeom>
          <a:noFill/>
          <a:ln w="2857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46" name="Line 46">
            <a:extLst>
              <a:ext uri="{FF2B5EF4-FFF2-40B4-BE49-F238E27FC236}">
                <a16:creationId xmlns:a16="http://schemas.microsoft.com/office/drawing/2014/main" id="{EDD5A3E6-EBED-8913-A818-6CD3C835E32F}"/>
              </a:ext>
            </a:extLst>
          </p:cNvPr>
          <p:cNvSpPr>
            <a:spLocks noChangeShapeType="1"/>
          </p:cNvSpPr>
          <p:nvPr/>
        </p:nvSpPr>
        <p:spPr bwMode="auto">
          <a:xfrm>
            <a:off x="6847839" y="5830836"/>
            <a:ext cx="1435239" cy="0"/>
          </a:xfrm>
          <a:prstGeom prst="line">
            <a:avLst/>
          </a:prstGeom>
          <a:noFill/>
          <a:ln w="2857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47" name="Line 47">
            <a:extLst>
              <a:ext uri="{FF2B5EF4-FFF2-40B4-BE49-F238E27FC236}">
                <a16:creationId xmlns:a16="http://schemas.microsoft.com/office/drawing/2014/main" id="{7CE8B8C2-B105-4941-CFE7-32CF90032D57}"/>
              </a:ext>
            </a:extLst>
          </p:cNvPr>
          <p:cNvSpPr>
            <a:spLocks noChangeShapeType="1"/>
          </p:cNvSpPr>
          <p:nvPr/>
        </p:nvSpPr>
        <p:spPr bwMode="auto">
          <a:xfrm>
            <a:off x="7708983" y="6001758"/>
            <a:ext cx="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48" name="Line 48">
            <a:extLst>
              <a:ext uri="{FF2B5EF4-FFF2-40B4-BE49-F238E27FC236}">
                <a16:creationId xmlns:a16="http://schemas.microsoft.com/office/drawing/2014/main" id="{5B181B25-9050-50EE-F882-F1BA7F7092CD}"/>
              </a:ext>
            </a:extLst>
          </p:cNvPr>
          <p:cNvSpPr>
            <a:spLocks noChangeShapeType="1"/>
          </p:cNvSpPr>
          <p:nvPr/>
        </p:nvSpPr>
        <p:spPr bwMode="auto">
          <a:xfrm>
            <a:off x="7230570" y="5659914"/>
            <a:ext cx="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49" name="Line 49">
            <a:extLst>
              <a:ext uri="{FF2B5EF4-FFF2-40B4-BE49-F238E27FC236}">
                <a16:creationId xmlns:a16="http://schemas.microsoft.com/office/drawing/2014/main" id="{FE4E5C04-A788-5B7B-DEF0-940F55801FEE}"/>
              </a:ext>
            </a:extLst>
          </p:cNvPr>
          <p:cNvSpPr>
            <a:spLocks noChangeShapeType="1"/>
          </p:cNvSpPr>
          <p:nvPr/>
        </p:nvSpPr>
        <p:spPr bwMode="auto">
          <a:xfrm>
            <a:off x="7708983" y="4976228"/>
            <a:ext cx="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0" name="Line 50">
            <a:extLst>
              <a:ext uri="{FF2B5EF4-FFF2-40B4-BE49-F238E27FC236}">
                <a16:creationId xmlns:a16="http://schemas.microsoft.com/office/drawing/2014/main" id="{B231ADD7-19F7-6615-DD2F-5175711B8F09}"/>
              </a:ext>
            </a:extLst>
          </p:cNvPr>
          <p:cNvSpPr>
            <a:spLocks noChangeShapeType="1"/>
          </p:cNvSpPr>
          <p:nvPr/>
        </p:nvSpPr>
        <p:spPr bwMode="auto">
          <a:xfrm>
            <a:off x="7230570" y="4976228"/>
            <a:ext cx="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51" name="Text Box 51">
            <a:extLst>
              <a:ext uri="{FF2B5EF4-FFF2-40B4-BE49-F238E27FC236}">
                <a16:creationId xmlns:a16="http://schemas.microsoft.com/office/drawing/2014/main" id="{19D93793-89CD-9BF2-6E44-AF2D84F686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40868" y="5034984"/>
            <a:ext cx="765461" cy="3080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zh-TW" sz="1200" b="1">
                <a:ea typeface="新細明體" panose="02020500000000000000" pitchFamily="18" charset="-120"/>
              </a:rPr>
              <a:t>1      2</a:t>
            </a:r>
          </a:p>
        </p:txBody>
      </p:sp>
      <p:sp>
        <p:nvSpPr>
          <p:cNvPr id="52" name="Text Box 52">
            <a:extLst>
              <a:ext uri="{FF2B5EF4-FFF2-40B4-BE49-F238E27FC236}">
                <a16:creationId xmlns:a16="http://schemas.microsoft.com/office/drawing/2014/main" id="{A7258FEE-3608-482C-E633-715DBEE1C8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91032" y="5675940"/>
            <a:ext cx="765461" cy="3080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zh-TW" sz="1200" b="1">
                <a:ea typeface="新細明體" panose="02020500000000000000" pitchFamily="18" charset="-120"/>
              </a:rPr>
              <a:t>3      4</a:t>
            </a:r>
            <a:endParaRPr lang="en-US" altLang="zh-TW" sz="2000" b="1">
              <a:ea typeface="新細明體" panose="02020500000000000000" pitchFamily="18" charset="-120"/>
            </a:endParaRPr>
          </a:p>
        </p:txBody>
      </p:sp>
      <p:sp>
        <p:nvSpPr>
          <p:cNvPr id="53" name="Line 53">
            <a:extLst>
              <a:ext uri="{FF2B5EF4-FFF2-40B4-BE49-F238E27FC236}">
                <a16:creationId xmlns:a16="http://schemas.microsoft.com/office/drawing/2014/main" id="{3F9443B4-8B1B-3311-5136-52011E489458}"/>
              </a:ext>
            </a:extLst>
          </p:cNvPr>
          <p:cNvSpPr>
            <a:spLocks noChangeShapeType="1"/>
          </p:cNvSpPr>
          <p:nvPr/>
        </p:nvSpPr>
        <p:spPr bwMode="auto">
          <a:xfrm>
            <a:off x="3881678" y="5488993"/>
            <a:ext cx="765461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4" name="Text Box 54">
            <a:extLst>
              <a:ext uri="{FF2B5EF4-FFF2-40B4-BE49-F238E27FC236}">
                <a16:creationId xmlns:a16="http://schemas.microsoft.com/office/drawing/2014/main" id="{82E0F32E-2C8D-DA3D-DF52-A935F9FE76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65809" y="4890768"/>
            <a:ext cx="1867805" cy="6516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zh-TW" sz="1600" b="1">
                <a:ea typeface="新細明體" panose="02020500000000000000" pitchFamily="18" charset="-120"/>
              </a:rPr>
              <a:t>Axis of reflections</a:t>
            </a:r>
          </a:p>
        </p:txBody>
      </p:sp>
      <p:sp>
        <p:nvSpPr>
          <p:cNvPr id="55" name="Line 55">
            <a:extLst>
              <a:ext uri="{FF2B5EF4-FFF2-40B4-BE49-F238E27FC236}">
                <a16:creationId xmlns:a16="http://schemas.microsoft.com/office/drawing/2014/main" id="{7977F9B3-84E5-C48A-1164-B6336DFB9361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7421935" y="5061688"/>
            <a:ext cx="1052509" cy="85461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6" name="Line 56">
            <a:extLst>
              <a:ext uri="{FF2B5EF4-FFF2-40B4-BE49-F238E27FC236}">
                <a16:creationId xmlns:a16="http://schemas.microsoft.com/office/drawing/2014/main" id="{83FF3519-1EE9-3008-3793-92D47219A93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091713" y="5232610"/>
            <a:ext cx="382730" cy="51276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7" name="Text Box 57">
            <a:extLst>
              <a:ext uri="{FF2B5EF4-FFF2-40B4-BE49-F238E27FC236}">
                <a16:creationId xmlns:a16="http://schemas.microsoft.com/office/drawing/2014/main" id="{1B621A4C-5FF0-77AE-2586-655F9CB4EF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0750" y="1746521"/>
            <a:ext cx="475889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403225" indent="-403225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zh-TW" sz="1800" b="1" dirty="0">
                <a:ea typeface="新細明體" panose="02020500000000000000" pitchFamily="18" charset="-120"/>
              </a:rPr>
              <a:t>M1: Displace a module to a new location</a:t>
            </a:r>
          </a:p>
        </p:txBody>
      </p:sp>
      <p:sp>
        <p:nvSpPr>
          <p:cNvPr id="58" name="Text Box 58">
            <a:extLst>
              <a:ext uri="{FF2B5EF4-FFF2-40B4-BE49-F238E27FC236}">
                <a16:creationId xmlns:a16="http://schemas.microsoft.com/office/drawing/2014/main" id="{BFFDE7E5-8A14-E084-A229-42E3F463EF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0750" y="2972741"/>
            <a:ext cx="485458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zh-TW" sz="1800" b="1" dirty="0">
                <a:ea typeface="新細明體" panose="02020500000000000000" pitchFamily="18" charset="-120"/>
              </a:rPr>
              <a:t>M2: Swap two gates</a:t>
            </a:r>
          </a:p>
        </p:txBody>
      </p:sp>
      <p:grpSp>
        <p:nvGrpSpPr>
          <p:cNvPr id="59" name="Group 59">
            <a:extLst>
              <a:ext uri="{FF2B5EF4-FFF2-40B4-BE49-F238E27FC236}">
                <a16:creationId xmlns:a16="http://schemas.microsoft.com/office/drawing/2014/main" id="{3008E0D8-B95A-1D88-D7BA-49722C07346D}"/>
              </a:ext>
            </a:extLst>
          </p:cNvPr>
          <p:cNvGrpSpPr>
            <a:grpSpLocks/>
          </p:cNvGrpSpPr>
          <p:nvPr/>
        </p:nvGrpSpPr>
        <p:grpSpPr bwMode="auto">
          <a:xfrm>
            <a:off x="5891013" y="2647425"/>
            <a:ext cx="1570790" cy="1411886"/>
            <a:chOff x="3216" y="2196"/>
            <a:chExt cx="788" cy="793"/>
          </a:xfrm>
        </p:grpSpPr>
        <p:sp>
          <p:nvSpPr>
            <p:cNvPr id="60" name="Rectangle 60">
              <a:extLst>
                <a:ext uri="{FF2B5EF4-FFF2-40B4-BE49-F238E27FC236}">
                  <a16:creationId xmlns:a16="http://schemas.microsoft.com/office/drawing/2014/main" id="{17F262AD-C545-0BF1-B9CB-D8D001F868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16" y="2255"/>
              <a:ext cx="116" cy="291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61" name="Rectangle 61" descr="Light upward diagonal">
              <a:extLst>
                <a:ext uri="{FF2B5EF4-FFF2-40B4-BE49-F238E27FC236}">
                  <a16:creationId xmlns:a16="http://schemas.microsoft.com/office/drawing/2014/main" id="{3B4D6E78-224F-6DC6-00B1-4D36538A9C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8" y="2255"/>
              <a:ext cx="96" cy="291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 r:embed="rId2"/>
                    <a:srcRect/>
                    <a:tile tx="0" ty="0" sx="100000" sy="100000" flip="none" algn="tl"/>
                  </a:blip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62" name="Rectangle 62">
              <a:extLst>
                <a:ext uri="{FF2B5EF4-FFF2-40B4-BE49-F238E27FC236}">
                  <a16:creationId xmlns:a16="http://schemas.microsoft.com/office/drawing/2014/main" id="{4DF34417-7D69-6576-7DD5-3E2E004240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16" y="2447"/>
              <a:ext cx="116" cy="291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63" name="Rectangle 63" descr="Light upward diagonal">
              <a:extLst>
                <a:ext uri="{FF2B5EF4-FFF2-40B4-BE49-F238E27FC236}">
                  <a16:creationId xmlns:a16="http://schemas.microsoft.com/office/drawing/2014/main" id="{E0FE66C8-1263-56C9-73D1-A9A8FFB77A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48" y="2447"/>
              <a:ext cx="116" cy="291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 r:embed="rId2"/>
                    <a:srcRect/>
                    <a:tile tx="0" ty="0" sx="100000" sy="100000" flip="none" algn="tl"/>
                  </a:blip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64" name="Rectangle 64">
              <a:extLst>
                <a:ext uri="{FF2B5EF4-FFF2-40B4-BE49-F238E27FC236}">
                  <a16:creationId xmlns:a16="http://schemas.microsoft.com/office/drawing/2014/main" id="{4958701D-7280-D1EA-BA8D-6E0C06B4FB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16" y="2639"/>
              <a:ext cx="116" cy="291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65" name="Rectangle 65" descr="Light upward diagonal">
              <a:extLst>
                <a:ext uri="{FF2B5EF4-FFF2-40B4-BE49-F238E27FC236}">
                  <a16:creationId xmlns:a16="http://schemas.microsoft.com/office/drawing/2014/main" id="{850E22B8-607F-74C7-F5F2-FE76260E2F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04" y="2639"/>
              <a:ext cx="116" cy="291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66" name="Rectangle 66">
              <a:extLst>
                <a:ext uri="{FF2B5EF4-FFF2-40B4-BE49-F238E27FC236}">
                  <a16:creationId xmlns:a16="http://schemas.microsoft.com/office/drawing/2014/main" id="{8320ECC2-208F-BB94-CE40-018DCE4E65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12" y="2447"/>
              <a:ext cx="116" cy="29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85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67" name="Line 67">
              <a:extLst>
                <a:ext uri="{FF2B5EF4-FFF2-40B4-BE49-F238E27FC236}">
                  <a16:creationId xmlns:a16="http://schemas.microsoft.com/office/drawing/2014/main" id="{0B7EE6C6-9C6E-E12C-8E03-201F0522BF4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92" y="2736"/>
              <a:ext cx="0" cy="9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68" name="Oval 68">
              <a:extLst>
                <a:ext uri="{FF2B5EF4-FFF2-40B4-BE49-F238E27FC236}">
                  <a16:creationId xmlns:a16="http://schemas.microsoft.com/office/drawing/2014/main" id="{140D0B50-87CE-9BB6-CFBA-3A188EAC8A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0" y="2196"/>
              <a:ext cx="164" cy="409"/>
            </a:xfrm>
            <a:prstGeom prst="ellipse">
              <a:avLst/>
            </a:prstGeom>
            <a:noFill/>
            <a:ln w="28575" cap="rnd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69" name="Oval 69">
              <a:extLst>
                <a:ext uri="{FF2B5EF4-FFF2-40B4-BE49-F238E27FC236}">
                  <a16:creationId xmlns:a16="http://schemas.microsoft.com/office/drawing/2014/main" id="{938EC808-72EA-8F8B-7307-E3740D9DDC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0" y="2580"/>
              <a:ext cx="164" cy="409"/>
            </a:xfrm>
            <a:prstGeom prst="ellipse">
              <a:avLst/>
            </a:prstGeom>
            <a:noFill/>
            <a:ln w="28575" cap="rnd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70" name="Freeform 70">
              <a:extLst>
                <a:ext uri="{FF2B5EF4-FFF2-40B4-BE49-F238E27FC236}">
                  <a16:creationId xmlns:a16="http://schemas.microsoft.com/office/drawing/2014/main" id="{21BFD5FF-19CB-EC2F-A58E-D95CBC8CBE91}"/>
                </a:ext>
              </a:extLst>
            </p:cNvPr>
            <p:cNvSpPr>
              <a:spLocks/>
            </p:cNvSpPr>
            <p:nvPr/>
          </p:nvSpPr>
          <p:spPr bwMode="auto">
            <a:xfrm>
              <a:off x="3552" y="2404"/>
              <a:ext cx="116" cy="233"/>
            </a:xfrm>
            <a:custGeom>
              <a:avLst/>
              <a:gdLst>
                <a:gd name="T0" fmla="*/ 384 w 384"/>
                <a:gd name="T1" fmla="*/ 336 h 336"/>
                <a:gd name="T2" fmla="*/ 232 w 384"/>
                <a:gd name="T3" fmla="*/ 86 h 336"/>
                <a:gd name="T4" fmla="*/ 0 w 384"/>
                <a:gd name="T5" fmla="*/ 0 h 336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384" h="336">
                  <a:moveTo>
                    <a:pt x="384" y="336"/>
                  </a:moveTo>
                  <a:cubicBezTo>
                    <a:pt x="359" y="294"/>
                    <a:pt x="296" y="142"/>
                    <a:pt x="232" y="86"/>
                  </a:cubicBezTo>
                  <a:cubicBezTo>
                    <a:pt x="168" y="30"/>
                    <a:pt x="48" y="18"/>
                    <a:pt x="0" y="0"/>
                  </a:cubicBezTo>
                </a:path>
              </a:pathLst>
            </a:custGeom>
            <a:noFill/>
            <a:ln w="12700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71" name="Freeform 71">
              <a:extLst>
                <a:ext uri="{FF2B5EF4-FFF2-40B4-BE49-F238E27FC236}">
                  <a16:creationId xmlns:a16="http://schemas.microsoft.com/office/drawing/2014/main" id="{E0E3ACA0-49D2-E74D-ED58-B994D33EDF59}"/>
                </a:ext>
              </a:extLst>
            </p:cNvPr>
            <p:cNvSpPr>
              <a:spLocks/>
            </p:cNvSpPr>
            <p:nvPr/>
          </p:nvSpPr>
          <p:spPr bwMode="auto">
            <a:xfrm>
              <a:off x="3510" y="2468"/>
              <a:ext cx="116" cy="233"/>
            </a:xfrm>
            <a:custGeom>
              <a:avLst/>
              <a:gdLst>
                <a:gd name="T0" fmla="*/ 313 w 313"/>
                <a:gd name="T1" fmla="*/ 292 h 292"/>
                <a:gd name="T2" fmla="*/ 51 w 313"/>
                <a:gd name="T3" fmla="*/ 131 h 292"/>
                <a:gd name="T4" fmla="*/ 5 w 313"/>
                <a:gd name="T5" fmla="*/ 0 h 292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313" h="292">
                  <a:moveTo>
                    <a:pt x="313" y="292"/>
                  </a:moveTo>
                  <a:cubicBezTo>
                    <a:pt x="269" y="265"/>
                    <a:pt x="102" y="180"/>
                    <a:pt x="51" y="131"/>
                  </a:cubicBezTo>
                  <a:cubicBezTo>
                    <a:pt x="0" y="82"/>
                    <a:pt x="15" y="27"/>
                    <a:pt x="5" y="0"/>
                  </a:cubicBezTo>
                </a:path>
              </a:pathLst>
            </a:custGeom>
            <a:noFill/>
            <a:ln w="12700" cap="flat" cmpd="sng">
              <a:solidFill>
                <a:schemeClr val="tx1"/>
              </a:solidFill>
              <a:prstDash val="solid"/>
              <a:round/>
              <a:headEnd type="triangl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72" name="Group 72">
            <a:extLst>
              <a:ext uri="{FF2B5EF4-FFF2-40B4-BE49-F238E27FC236}">
                <a16:creationId xmlns:a16="http://schemas.microsoft.com/office/drawing/2014/main" id="{14417B8F-0CD7-016D-DCC5-B6AA6379406B}"/>
              </a:ext>
            </a:extLst>
          </p:cNvPr>
          <p:cNvGrpSpPr>
            <a:grpSpLocks/>
          </p:cNvGrpSpPr>
          <p:nvPr/>
        </p:nvGrpSpPr>
        <p:grpSpPr bwMode="auto">
          <a:xfrm>
            <a:off x="5891013" y="1450969"/>
            <a:ext cx="1339557" cy="1306839"/>
            <a:chOff x="4464" y="2484"/>
            <a:chExt cx="672" cy="734"/>
          </a:xfrm>
        </p:grpSpPr>
        <p:sp>
          <p:nvSpPr>
            <p:cNvPr id="73" name="Rectangle 73">
              <a:extLst>
                <a:ext uri="{FF2B5EF4-FFF2-40B4-BE49-F238E27FC236}">
                  <a16:creationId xmlns:a16="http://schemas.microsoft.com/office/drawing/2014/main" id="{DA2CD201-9353-B62F-2C70-CAC8710731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64" y="2543"/>
              <a:ext cx="116" cy="291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74" name="Rectangle 74" descr="Light upward diagonal">
              <a:extLst>
                <a:ext uri="{FF2B5EF4-FFF2-40B4-BE49-F238E27FC236}">
                  <a16:creationId xmlns:a16="http://schemas.microsoft.com/office/drawing/2014/main" id="{E2D8646C-B935-4E72-05AA-9EB934B7E9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6" y="2543"/>
              <a:ext cx="96" cy="291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 r:embed="rId2"/>
                    <a:srcRect/>
                    <a:tile tx="0" ty="0" sx="100000" sy="100000" flip="none" algn="tl"/>
                  </a:blip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75" name="Rectangle 75">
              <a:extLst>
                <a:ext uri="{FF2B5EF4-FFF2-40B4-BE49-F238E27FC236}">
                  <a16:creationId xmlns:a16="http://schemas.microsoft.com/office/drawing/2014/main" id="{0263B74E-0DD6-0151-446D-ECF555F1FB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64" y="2735"/>
              <a:ext cx="116" cy="291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76" name="Rectangle 76" descr="Light upward diagonal">
              <a:extLst>
                <a:ext uri="{FF2B5EF4-FFF2-40B4-BE49-F238E27FC236}">
                  <a16:creationId xmlns:a16="http://schemas.microsoft.com/office/drawing/2014/main" id="{C8453465-FDF0-5C70-A2CB-D8E2F0F01D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96" y="2735"/>
              <a:ext cx="116" cy="291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 r:embed="rId2"/>
                    <a:srcRect/>
                    <a:tile tx="0" ty="0" sx="100000" sy="100000" flip="none" algn="tl"/>
                  </a:blip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77" name="Rectangle 77">
              <a:extLst>
                <a:ext uri="{FF2B5EF4-FFF2-40B4-BE49-F238E27FC236}">
                  <a16:creationId xmlns:a16="http://schemas.microsoft.com/office/drawing/2014/main" id="{51343F9B-C1D1-E315-E1EB-265EF4EEBD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64" y="2927"/>
              <a:ext cx="116" cy="291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78" name="Rectangle 78" descr="Light upward diagonal">
              <a:extLst>
                <a:ext uri="{FF2B5EF4-FFF2-40B4-BE49-F238E27FC236}">
                  <a16:creationId xmlns:a16="http://schemas.microsoft.com/office/drawing/2014/main" id="{493F35C3-9973-CB0D-F64A-F2CD59A3F9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2" y="2927"/>
              <a:ext cx="116" cy="291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79" name="Rectangle 79">
              <a:extLst>
                <a:ext uri="{FF2B5EF4-FFF2-40B4-BE49-F238E27FC236}">
                  <a16:creationId xmlns:a16="http://schemas.microsoft.com/office/drawing/2014/main" id="{68465D39-49B2-DECC-9B96-21BF7DA72F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0" y="2735"/>
              <a:ext cx="116" cy="29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85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80" name="Line 80">
              <a:extLst>
                <a:ext uri="{FF2B5EF4-FFF2-40B4-BE49-F238E27FC236}">
                  <a16:creationId xmlns:a16="http://schemas.microsoft.com/office/drawing/2014/main" id="{421E635A-A745-CB1B-041D-30942DB7E35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40" y="3024"/>
              <a:ext cx="0" cy="9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81" name="Oval 81">
              <a:extLst>
                <a:ext uri="{FF2B5EF4-FFF2-40B4-BE49-F238E27FC236}">
                  <a16:creationId xmlns:a16="http://schemas.microsoft.com/office/drawing/2014/main" id="{E3224518-FFE9-BED5-5314-4121C14F20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8" y="2484"/>
              <a:ext cx="164" cy="409"/>
            </a:xfrm>
            <a:prstGeom prst="ellipse">
              <a:avLst/>
            </a:prstGeom>
            <a:noFill/>
            <a:ln w="28575" cap="rnd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82" name="Freeform 82">
              <a:extLst>
                <a:ext uri="{FF2B5EF4-FFF2-40B4-BE49-F238E27FC236}">
                  <a16:creationId xmlns:a16="http://schemas.microsoft.com/office/drawing/2014/main" id="{B4B29118-7CBF-209B-D3FA-332917808F0B}"/>
                </a:ext>
              </a:extLst>
            </p:cNvPr>
            <p:cNvSpPr>
              <a:spLocks/>
            </p:cNvSpPr>
            <p:nvPr/>
          </p:nvSpPr>
          <p:spPr bwMode="auto">
            <a:xfrm>
              <a:off x="4763" y="2650"/>
              <a:ext cx="116" cy="233"/>
            </a:xfrm>
            <a:custGeom>
              <a:avLst/>
              <a:gdLst>
                <a:gd name="T0" fmla="*/ 129 w 129"/>
                <a:gd name="T1" fmla="*/ 81 h 81"/>
                <a:gd name="T2" fmla="*/ 60 w 129"/>
                <a:gd name="T3" fmla="*/ 28 h 81"/>
                <a:gd name="T4" fmla="*/ 0 w 129"/>
                <a:gd name="T5" fmla="*/ 0 h 8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29" h="81">
                  <a:moveTo>
                    <a:pt x="129" y="81"/>
                  </a:moveTo>
                  <a:cubicBezTo>
                    <a:pt x="119" y="72"/>
                    <a:pt x="81" y="41"/>
                    <a:pt x="60" y="28"/>
                  </a:cubicBezTo>
                  <a:cubicBezTo>
                    <a:pt x="39" y="15"/>
                    <a:pt x="12" y="6"/>
                    <a:pt x="0" y="0"/>
                  </a:cubicBezTo>
                </a:path>
              </a:pathLst>
            </a:custGeom>
            <a:noFill/>
            <a:ln w="12700" cap="flat" cmpd="sng">
              <a:solidFill>
                <a:schemeClr val="tx1"/>
              </a:solidFill>
              <a:prstDash val="solid"/>
              <a:round/>
              <a:headEnd type="triangl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83" name="Line 83">
              <a:extLst>
                <a:ext uri="{FF2B5EF4-FFF2-40B4-BE49-F238E27FC236}">
                  <a16:creationId xmlns:a16="http://schemas.microsoft.com/office/drawing/2014/main" id="{85AF2ECD-AF55-14EF-DD27-C4CEEA20824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52" y="2832"/>
              <a:ext cx="0" cy="9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84" name="Text Box 84">
              <a:extLst>
                <a:ext uri="{FF2B5EF4-FFF2-40B4-BE49-F238E27FC236}">
                  <a16:creationId xmlns:a16="http://schemas.microsoft.com/office/drawing/2014/main" id="{4CE653AE-EEB1-613A-2C52-B3BEBB5FE37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08" y="2496"/>
              <a:ext cx="19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zh-TW" sz="2000" b="1">
                  <a:ea typeface="新細明體" panose="02020500000000000000" pitchFamily="18" charset="-120"/>
                </a:rPr>
                <a:t>.</a:t>
              </a:r>
            </a:p>
          </p:txBody>
        </p:sp>
        <p:sp>
          <p:nvSpPr>
            <p:cNvPr id="85" name="Text Box 85">
              <a:extLst>
                <a:ext uri="{FF2B5EF4-FFF2-40B4-BE49-F238E27FC236}">
                  <a16:creationId xmlns:a16="http://schemas.microsoft.com/office/drawing/2014/main" id="{C64F1B57-49EE-6656-4C03-5BB1CD923FE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48" y="2726"/>
              <a:ext cx="19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zh-TW" sz="2000" b="1">
                  <a:ea typeface="新細明體" panose="02020500000000000000" pitchFamily="18" charset="-120"/>
                </a:rPr>
                <a:t>.</a:t>
              </a:r>
            </a:p>
          </p:txBody>
        </p:sp>
        <p:sp>
          <p:nvSpPr>
            <p:cNvPr id="86" name="Line 86">
              <a:extLst>
                <a:ext uri="{FF2B5EF4-FFF2-40B4-BE49-F238E27FC236}">
                  <a16:creationId xmlns:a16="http://schemas.microsoft.com/office/drawing/2014/main" id="{0E13387A-C636-567A-7B03-7B64F03B8AD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36" y="3024"/>
              <a:ext cx="0" cy="9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87" name="Line 87">
              <a:extLst>
                <a:ext uri="{FF2B5EF4-FFF2-40B4-BE49-F238E27FC236}">
                  <a16:creationId xmlns:a16="http://schemas.microsoft.com/office/drawing/2014/main" id="{AA43C93F-FCB9-5A9B-F9A9-B0C26208A24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48" y="2832"/>
              <a:ext cx="0" cy="96"/>
            </a:xfrm>
            <a:prstGeom prst="line">
              <a:avLst/>
            </a:prstGeom>
            <a:noFill/>
            <a:ln w="28575" cap="rnd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196425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52E16B-66E1-0AC7-3749-06F9898D04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Move Selection Strategy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D5CE11-0775-4484-FF49-215CDA097A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b="1" dirty="0"/>
              <a:t>Select a move between M1 and M2</a:t>
            </a:r>
          </a:p>
          <a:p>
            <a:pPr lvl="1"/>
            <a:r>
              <a:rPr lang="en-US" altLang="zh-TW" dirty="0"/>
              <a:t>Prob(M1)=4/5</a:t>
            </a:r>
          </a:p>
          <a:p>
            <a:pPr lvl="1"/>
            <a:r>
              <a:rPr lang="en-US" altLang="zh-TW" dirty="0"/>
              <a:t>Prob(M2)=1/5</a:t>
            </a:r>
          </a:p>
          <a:p>
            <a:r>
              <a:rPr lang="en-US" altLang="zh-TW" b="1" dirty="0"/>
              <a:t>If a move of type M1 is chosen and is rejected</a:t>
            </a:r>
          </a:p>
          <a:p>
            <a:pPr lvl="1"/>
            <a:r>
              <a:rPr lang="en-US" altLang="zh-TW" dirty="0"/>
              <a:t>Take a move of type M3 (for the same gate) with probability 1/10</a:t>
            </a:r>
          </a:p>
          <a:p>
            <a:r>
              <a:rPr lang="en-US" altLang="zh-TW" b="1" dirty="0"/>
              <a:t>Restriction on</a:t>
            </a:r>
          </a:p>
          <a:p>
            <a:pPr lvl="1"/>
            <a:r>
              <a:rPr lang="en-US" altLang="zh-TW" sz="2800" dirty="0"/>
              <a:t>How far a module can be displaced</a:t>
            </a:r>
          </a:p>
          <a:p>
            <a:pPr lvl="1"/>
            <a:r>
              <a:rPr lang="en-US" altLang="zh-TW" sz="2800" dirty="0"/>
              <a:t>What pairs of modules can be interchanged</a:t>
            </a:r>
            <a:endParaRPr lang="zh-TW" altLang="en-US" sz="2800" dirty="0"/>
          </a:p>
          <a:p>
            <a:endParaRPr lang="en-US" sz="3600" dirty="0"/>
          </a:p>
        </p:txBody>
      </p:sp>
      <p:sp>
        <p:nvSpPr>
          <p:cNvPr id="4" name="Text Box 4">
            <a:extLst>
              <a:ext uri="{FF2B5EF4-FFF2-40B4-BE49-F238E27FC236}">
                <a16:creationId xmlns:a16="http://schemas.microsoft.com/office/drawing/2014/main" id="{24311972-E9EE-C783-E0F6-E9F06E9C95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55138" y="1578429"/>
            <a:ext cx="1998662" cy="109855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>
              <a:spcBef>
                <a:spcPct val="50000"/>
              </a:spcBef>
              <a:buFontTx/>
              <a:buNone/>
            </a:pPr>
            <a:r>
              <a:rPr lang="en-US" altLang="zh-TW" sz="1600" b="1">
                <a:ea typeface="新細明體" panose="02020500000000000000" pitchFamily="18" charset="-120"/>
              </a:rPr>
              <a:t>M1: Displacement </a:t>
            </a:r>
          </a:p>
          <a:p>
            <a:pPr algn="just">
              <a:spcBef>
                <a:spcPct val="50000"/>
              </a:spcBef>
              <a:buFontTx/>
              <a:buNone/>
            </a:pPr>
            <a:r>
              <a:rPr lang="en-US" altLang="zh-TW" sz="1600" b="1">
                <a:ea typeface="新細明體" panose="02020500000000000000" pitchFamily="18" charset="-120"/>
              </a:rPr>
              <a:t>M2: Interchange</a:t>
            </a:r>
          </a:p>
          <a:p>
            <a:pPr algn="just">
              <a:spcBef>
                <a:spcPct val="50000"/>
              </a:spcBef>
              <a:buFontTx/>
              <a:buNone/>
            </a:pPr>
            <a:r>
              <a:rPr lang="en-US" altLang="zh-TW" sz="1600" b="1">
                <a:ea typeface="新細明體" panose="02020500000000000000" pitchFamily="18" charset="-120"/>
              </a:rPr>
              <a:t>M3: Reflection</a:t>
            </a:r>
          </a:p>
        </p:txBody>
      </p:sp>
    </p:spTree>
    <p:extLst>
      <p:ext uri="{BB962C8B-B14F-4D97-AF65-F5344CB8AC3E}">
        <p14:creationId xmlns:p14="http://schemas.microsoft.com/office/powerpoint/2010/main" val="4978719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F10672-6DD6-E806-1133-55E9A42759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Move Restriction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601D8D-5AEA-DA2A-2BC6-9DA7D0A20F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600" b="1" dirty="0"/>
              <a:t>Range Limiter</a:t>
            </a:r>
          </a:p>
          <a:p>
            <a:pPr lvl="1"/>
            <a:r>
              <a:rPr lang="en-US" altLang="zh-TW" dirty="0"/>
              <a:t>At the beginning, R is very large, big enough to contain the whole chip</a:t>
            </a:r>
          </a:p>
          <a:p>
            <a:pPr lvl="1"/>
            <a:r>
              <a:rPr lang="en-US" altLang="zh-TW" dirty="0"/>
              <a:t>Window size shrinks slowly as the temperature decreases. In fact, height and width of R </a:t>
            </a:r>
            <a:r>
              <a:rPr lang="en-US" altLang="zh-TW" dirty="0">
                <a:sym typeface="Symbol" pitchFamily="2" charset="2"/>
              </a:rPr>
              <a:t></a:t>
            </a:r>
            <a:r>
              <a:rPr lang="en-US" altLang="zh-TW" dirty="0"/>
              <a:t> log(T)</a:t>
            </a:r>
          </a:p>
          <a:p>
            <a:pPr lvl="1"/>
            <a:r>
              <a:rPr lang="en-US" altLang="zh-TW" dirty="0"/>
              <a:t>Switching move begins when window size are so small that no inter-row modules interchange is permitted</a:t>
            </a:r>
            <a:endParaRPr lang="zh-TW" altLang="en-US" dirty="0"/>
          </a:p>
          <a:p>
            <a:endParaRPr lang="en-US" dirty="0"/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DE431E7C-7DFB-98DE-6745-93BD904083D0}"/>
              </a:ext>
            </a:extLst>
          </p:cNvPr>
          <p:cNvGrpSpPr/>
          <p:nvPr/>
        </p:nvGrpSpPr>
        <p:grpSpPr>
          <a:xfrm>
            <a:off x="2721427" y="3966712"/>
            <a:ext cx="6073091" cy="2432046"/>
            <a:chOff x="3657600" y="3944940"/>
            <a:chExt cx="4800600" cy="1922461"/>
          </a:xfrm>
        </p:grpSpPr>
        <p:grpSp>
          <p:nvGrpSpPr>
            <p:cNvPr id="4" name="Group 98">
              <a:extLst>
                <a:ext uri="{FF2B5EF4-FFF2-40B4-BE49-F238E27FC236}">
                  <a16:creationId xmlns:a16="http://schemas.microsoft.com/office/drawing/2014/main" id="{C999398E-6AFE-AAEF-1DF1-A0E6BE15D11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57600" y="3944940"/>
              <a:ext cx="1295400" cy="1376363"/>
              <a:chOff x="1344" y="2485"/>
              <a:chExt cx="816" cy="867"/>
            </a:xfrm>
          </p:grpSpPr>
          <p:grpSp>
            <p:nvGrpSpPr>
              <p:cNvPr id="5" name="Group 5">
                <a:extLst>
                  <a:ext uri="{FF2B5EF4-FFF2-40B4-BE49-F238E27FC236}">
                    <a16:creationId xmlns:a16="http://schemas.microsoft.com/office/drawing/2014/main" id="{3930E2C1-8C3E-9ED9-E9CE-87E54D2C29E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344" y="2485"/>
                <a:ext cx="816" cy="867"/>
                <a:chOff x="1008" y="2543"/>
                <a:chExt cx="816" cy="867"/>
              </a:xfrm>
            </p:grpSpPr>
            <p:sp>
              <p:nvSpPr>
                <p:cNvPr id="13" name="Rectangle 6">
                  <a:extLst>
                    <a:ext uri="{FF2B5EF4-FFF2-40B4-BE49-F238E27FC236}">
                      <a16:creationId xmlns:a16="http://schemas.microsoft.com/office/drawing/2014/main" id="{667D5384-20B5-CA5E-0145-30A672CE683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08" y="2543"/>
                  <a:ext cx="116" cy="291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>
                  <a:lvl1pPr>
                    <a:spcBef>
                      <a:spcPct val="20000"/>
                    </a:spcBef>
                    <a:buFont typeface="Wingdings" pitchFamily="2" charset="2"/>
                    <a:buChar char="q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TW" altLang="en-US">
                    <a:latin typeface="Times New Roman" panose="02020603050405020304" pitchFamily="18" charset="0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4" name="Line 7">
                  <a:extLst>
                    <a:ext uri="{FF2B5EF4-FFF2-40B4-BE49-F238E27FC236}">
                      <a16:creationId xmlns:a16="http://schemas.microsoft.com/office/drawing/2014/main" id="{2F895366-3AAD-00F0-5242-E8BBA37465E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152" y="2640"/>
                  <a:ext cx="0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5" name="Line 8">
                  <a:extLst>
                    <a:ext uri="{FF2B5EF4-FFF2-40B4-BE49-F238E27FC236}">
                      <a16:creationId xmlns:a16="http://schemas.microsoft.com/office/drawing/2014/main" id="{DBBA23C8-CE77-D5DC-E7F9-6C26FB3A448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248" y="2640"/>
                  <a:ext cx="0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6" name="Line 9">
                  <a:extLst>
                    <a:ext uri="{FF2B5EF4-FFF2-40B4-BE49-F238E27FC236}">
                      <a16:creationId xmlns:a16="http://schemas.microsoft.com/office/drawing/2014/main" id="{266EFEDD-90BE-8028-EDD0-F6B4C1D06BD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344" y="2640"/>
                  <a:ext cx="0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7" name="Line 10">
                  <a:extLst>
                    <a:ext uri="{FF2B5EF4-FFF2-40B4-BE49-F238E27FC236}">
                      <a16:creationId xmlns:a16="http://schemas.microsoft.com/office/drawing/2014/main" id="{3AA3178B-39F3-50F2-FB71-6964F3E16CB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536" y="2640"/>
                  <a:ext cx="0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8" name="Line 11">
                  <a:extLst>
                    <a:ext uri="{FF2B5EF4-FFF2-40B4-BE49-F238E27FC236}">
                      <a16:creationId xmlns:a16="http://schemas.microsoft.com/office/drawing/2014/main" id="{8CBDC2AD-61D9-0769-D54C-772902DAA60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680" y="2640"/>
                  <a:ext cx="0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9" name="Line 12">
                  <a:extLst>
                    <a:ext uri="{FF2B5EF4-FFF2-40B4-BE49-F238E27FC236}">
                      <a16:creationId xmlns:a16="http://schemas.microsoft.com/office/drawing/2014/main" id="{AAB1CB07-0702-3B85-1C53-5C5819516E0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824" y="2640"/>
                  <a:ext cx="0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0" name="Rectangle 13">
                  <a:extLst>
                    <a:ext uri="{FF2B5EF4-FFF2-40B4-BE49-F238E27FC236}">
                      <a16:creationId xmlns:a16="http://schemas.microsoft.com/office/drawing/2014/main" id="{C33AA788-ACEE-DDC7-90EA-6497C3FF5E4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08" y="2687"/>
                  <a:ext cx="116" cy="291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>
                  <a:lvl1pPr>
                    <a:spcBef>
                      <a:spcPct val="20000"/>
                    </a:spcBef>
                    <a:buFont typeface="Wingdings" pitchFamily="2" charset="2"/>
                    <a:buChar char="q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TW" altLang="en-US">
                    <a:latin typeface="Times New Roman" panose="02020603050405020304" pitchFamily="18" charset="0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21" name="Line 14">
                  <a:extLst>
                    <a:ext uri="{FF2B5EF4-FFF2-40B4-BE49-F238E27FC236}">
                      <a16:creationId xmlns:a16="http://schemas.microsoft.com/office/drawing/2014/main" id="{7E1CC284-03A6-81C1-2798-D00038D8BD3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152" y="2784"/>
                  <a:ext cx="0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2" name="Line 15">
                  <a:extLst>
                    <a:ext uri="{FF2B5EF4-FFF2-40B4-BE49-F238E27FC236}">
                      <a16:creationId xmlns:a16="http://schemas.microsoft.com/office/drawing/2014/main" id="{19B215F6-3254-DC68-B839-2AA2A44B7E2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248" y="2784"/>
                  <a:ext cx="0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3" name="Line 16">
                  <a:extLst>
                    <a:ext uri="{FF2B5EF4-FFF2-40B4-BE49-F238E27FC236}">
                      <a16:creationId xmlns:a16="http://schemas.microsoft.com/office/drawing/2014/main" id="{55D05A94-87BF-553F-A9B2-28A5CDD332B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344" y="2784"/>
                  <a:ext cx="0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4" name="Line 17">
                  <a:extLst>
                    <a:ext uri="{FF2B5EF4-FFF2-40B4-BE49-F238E27FC236}">
                      <a16:creationId xmlns:a16="http://schemas.microsoft.com/office/drawing/2014/main" id="{88C666F2-21C6-AB63-8661-CA420A5F087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536" y="2784"/>
                  <a:ext cx="0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5" name="Line 18">
                  <a:extLst>
                    <a:ext uri="{FF2B5EF4-FFF2-40B4-BE49-F238E27FC236}">
                      <a16:creationId xmlns:a16="http://schemas.microsoft.com/office/drawing/2014/main" id="{B117FE4C-732C-2883-D110-5DA9E89AAE8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680" y="2784"/>
                  <a:ext cx="0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6" name="Line 19">
                  <a:extLst>
                    <a:ext uri="{FF2B5EF4-FFF2-40B4-BE49-F238E27FC236}">
                      <a16:creationId xmlns:a16="http://schemas.microsoft.com/office/drawing/2014/main" id="{36AFBF61-08ED-122E-8AD4-C2D2BC4077C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824" y="2784"/>
                  <a:ext cx="0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7" name="Rectangle 20">
                  <a:extLst>
                    <a:ext uri="{FF2B5EF4-FFF2-40B4-BE49-F238E27FC236}">
                      <a16:creationId xmlns:a16="http://schemas.microsoft.com/office/drawing/2014/main" id="{3DE2131A-E64A-9228-3667-E56CADB2053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08" y="2831"/>
                  <a:ext cx="116" cy="291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>
                  <a:lvl1pPr>
                    <a:spcBef>
                      <a:spcPct val="20000"/>
                    </a:spcBef>
                    <a:buFont typeface="Wingdings" pitchFamily="2" charset="2"/>
                    <a:buChar char="q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TW" altLang="en-US">
                    <a:latin typeface="Times New Roman" panose="02020603050405020304" pitchFamily="18" charset="0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28" name="Line 21">
                  <a:extLst>
                    <a:ext uri="{FF2B5EF4-FFF2-40B4-BE49-F238E27FC236}">
                      <a16:creationId xmlns:a16="http://schemas.microsoft.com/office/drawing/2014/main" id="{C999F8A1-F607-0998-8D77-30D6B6A9B27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152" y="2928"/>
                  <a:ext cx="0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9" name="Line 22">
                  <a:extLst>
                    <a:ext uri="{FF2B5EF4-FFF2-40B4-BE49-F238E27FC236}">
                      <a16:creationId xmlns:a16="http://schemas.microsoft.com/office/drawing/2014/main" id="{EAF11A3D-863F-4C24-EC32-6BE14DAC6B3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248" y="2928"/>
                  <a:ext cx="0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0" name="Line 23">
                  <a:extLst>
                    <a:ext uri="{FF2B5EF4-FFF2-40B4-BE49-F238E27FC236}">
                      <a16:creationId xmlns:a16="http://schemas.microsoft.com/office/drawing/2014/main" id="{0B9B401C-B6C6-A830-D8D4-B15C04CF11C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344" y="2928"/>
                  <a:ext cx="0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1" name="Line 24">
                  <a:extLst>
                    <a:ext uri="{FF2B5EF4-FFF2-40B4-BE49-F238E27FC236}">
                      <a16:creationId xmlns:a16="http://schemas.microsoft.com/office/drawing/2014/main" id="{2B633111-9EDB-AB52-0623-DD452A8FA02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536" y="2928"/>
                  <a:ext cx="0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2" name="Line 25">
                  <a:extLst>
                    <a:ext uri="{FF2B5EF4-FFF2-40B4-BE49-F238E27FC236}">
                      <a16:creationId xmlns:a16="http://schemas.microsoft.com/office/drawing/2014/main" id="{2D00BAAD-6F8C-B475-1A20-E7AAC2C0CF9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680" y="2928"/>
                  <a:ext cx="0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3" name="Line 26">
                  <a:extLst>
                    <a:ext uri="{FF2B5EF4-FFF2-40B4-BE49-F238E27FC236}">
                      <a16:creationId xmlns:a16="http://schemas.microsoft.com/office/drawing/2014/main" id="{C4CD0BF8-58FB-1325-9468-DF0B640779A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824" y="2928"/>
                  <a:ext cx="0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4" name="Rectangle 27">
                  <a:extLst>
                    <a:ext uri="{FF2B5EF4-FFF2-40B4-BE49-F238E27FC236}">
                      <a16:creationId xmlns:a16="http://schemas.microsoft.com/office/drawing/2014/main" id="{53BBB7D8-1563-9B05-11AE-2BAA297A09D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08" y="3119"/>
                  <a:ext cx="116" cy="291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>
                  <a:lvl1pPr>
                    <a:spcBef>
                      <a:spcPct val="20000"/>
                    </a:spcBef>
                    <a:buFont typeface="Wingdings" pitchFamily="2" charset="2"/>
                    <a:buChar char="q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TW" altLang="en-US">
                    <a:latin typeface="Times New Roman" panose="02020603050405020304" pitchFamily="18" charset="0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35" name="Line 28">
                  <a:extLst>
                    <a:ext uri="{FF2B5EF4-FFF2-40B4-BE49-F238E27FC236}">
                      <a16:creationId xmlns:a16="http://schemas.microsoft.com/office/drawing/2014/main" id="{1824CDD9-B488-6B8D-6C4E-393914C1DAA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152" y="3216"/>
                  <a:ext cx="0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6" name="Line 29">
                  <a:extLst>
                    <a:ext uri="{FF2B5EF4-FFF2-40B4-BE49-F238E27FC236}">
                      <a16:creationId xmlns:a16="http://schemas.microsoft.com/office/drawing/2014/main" id="{64C7E1A1-DB74-14A8-79AB-B95B3955136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248" y="3216"/>
                  <a:ext cx="0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7" name="Line 30">
                  <a:extLst>
                    <a:ext uri="{FF2B5EF4-FFF2-40B4-BE49-F238E27FC236}">
                      <a16:creationId xmlns:a16="http://schemas.microsoft.com/office/drawing/2014/main" id="{089EB3C6-5100-1007-ABF0-895B0D3157F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344" y="3216"/>
                  <a:ext cx="0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8" name="Line 31">
                  <a:extLst>
                    <a:ext uri="{FF2B5EF4-FFF2-40B4-BE49-F238E27FC236}">
                      <a16:creationId xmlns:a16="http://schemas.microsoft.com/office/drawing/2014/main" id="{4DD7DD20-296B-D1A9-CDA6-978F8F0EB97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536" y="3216"/>
                  <a:ext cx="0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9" name="Line 32">
                  <a:extLst>
                    <a:ext uri="{FF2B5EF4-FFF2-40B4-BE49-F238E27FC236}">
                      <a16:creationId xmlns:a16="http://schemas.microsoft.com/office/drawing/2014/main" id="{B79C00A3-2BF3-2FB7-4DF3-38238F6A6A6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680" y="3216"/>
                  <a:ext cx="0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0" name="Line 33">
                  <a:extLst>
                    <a:ext uri="{FF2B5EF4-FFF2-40B4-BE49-F238E27FC236}">
                      <a16:creationId xmlns:a16="http://schemas.microsoft.com/office/drawing/2014/main" id="{171A255C-2748-7F6F-00B1-F0C38CCEC99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824" y="3216"/>
                  <a:ext cx="0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1" name="Rectangle 34">
                  <a:extLst>
                    <a:ext uri="{FF2B5EF4-FFF2-40B4-BE49-F238E27FC236}">
                      <a16:creationId xmlns:a16="http://schemas.microsoft.com/office/drawing/2014/main" id="{387ECC4D-334D-2C86-210B-06815B2484C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08" y="2975"/>
                  <a:ext cx="116" cy="291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>
                  <a:lvl1pPr>
                    <a:spcBef>
                      <a:spcPct val="20000"/>
                    </a:spcBef>
                    <a:buFont typeface="Wingdings" pitchFamily="2" charset="2"/>
                    <a:buChar char="q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TW" altLang="en-US">
                    <a:latin typeface="Times New Roman" panose="02020603050405020304" pitchFamily="18" charset="0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42" name="Line 35">
                  <a:extLst>
                    <a:ext uri="{FF2B5EF4-FFF2-40B4-BE49-F238E27FC236}">
                      <a16:creationId xmlns:a16="http://schemas.microsoft.com/office/drawing/2014/main" id="{8AB8D143-60FD-835E-7A45-AB188EE6F3D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152" y="3072"/>
                  <a:ext cx="0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3" name="Line 36">
                  <a:extLst>
                    <a:ext uri="{FF2B5EF4-FFF2-40B4-BE49-F238E27FC236}">
                      <a16:creationId xmlns:a16="http://schemas.microsoft.com/office/drawing/2014/main" id="{38830397-6646-AE70-CAF7-9C6577F8773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248" y="3072"/>
                  <a:ext cx="0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4" name="Line 37">
                  <a:extLst>
                    <a:ext uri="{FF2B5EF4-FFF2-40B4-BE49-F238E27FC236}">
                      <a16:creationId xmlns:a16="http://schemas.microsoft.com/office/drawing/2014/main" id="{7FE2633A-5438-AA03-0D5F-B44C3B010BB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344" y="3072"/>
                  <a:ext cx="0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5" name="Line 38">
                  <a:extLst>
                    <a:ext uri="{FF2B5EF4-FFF2-40B4-BE49-F238E27FC236}">
                      <a16:creationId xmlns:a16="http://schemas.microsoft.com/office/drawing/2014/main" id="{3730965E-B994-91E6-4727-AFF8F43EB51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536" y="3072"/>
                  <a:ext cx="0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6" name="Line 39">
                  <a:extLst>
                    <a:ext uri="{FF2B5EF4-FFF2-40B4-BE49-F238E27FC236}">
                      <a16:creationId xmlns:a16="http://schemas.microsoft.com/office/drawing/2014/main" id="{79908071-68D0-B1B2-7F51-99B198E1FF2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680" y="3072"/>
                  <a:ext cx="0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7" name="Line 40">
                  <a:extLst>
                    <a:ext uri="{FF2B5EF4-FFF2-40B4-BE49-F238E27FC236}">
                      <a16:creationId xmlns:a16="http://schemas.microsoft.com/office/drawing/2014/main" id="{EC275222-5EA1-70BE-E087-E301D50A805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824" y="3072"/>
                  <a:ext cx="0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6" name="Rectangle 43">
                <a:extLst>
                  <a:ext uri="{FF2B5EF4-FFF2-40B4-BE49-F238E27FC236}">
                    <a16:creationId xmlns:a16="http://schemas.microsoft.com/office/drawing/2014/main" id="{CF26CF2F-7AE6-B25A-DFCF-38E9F779A8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80" y="2773"/>
                <a:ext cx="116" cy="291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spcBef>
                    <a:spcPct val="20000"/>
                  </a:spcBef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zh-TW" altLang="en-US">
                  <a:latin typeface="Times New Roman" panose="02020603050405020304" pitchFamily="18" charset="0"/>
                  <a:ea typeface="新細明體" panose="02020500000000000000" pitchFamily="18" charset="-120"/>
                </a:endParaRPr>
              </a:p>
            </p:txBody>
          </p:sp>
          <p:sp>
            <p:nvSpPr>
              <p:cNvPr id="7" name="Line 44">
                <a:extLst>
                  <a:ext uri="{FF2B5EF4-FFF2-40B4-BE49-F238E27FC236}">
                    <a16:creationId xmlns:a16="http://schemas.microsoft.com/office/drawing/2014/main" id="{92C8EFF3-29BE-4589-1C84-7AC179E5C9D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872" y="2822"/>
                <a:ext cx="240" cy="9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" name="Line 45">
                <a:extLst>
                  <a:ext uri="{FF2B5EF4-FFF2-40B4-BE49-F238E27FC236}">
                    <a16:creationId xmlns:a16="http://schemas.microsoft.com/office/drawing/2014/main" id="{0CB96E44-EC8B-9406-6EEA-8B8BF992318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824" y="2774"/>
                <a:ext cx="48" cy="9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" name="Line 46">
                <a:extLst>
                  <a:ext uri="{FF2B5EF4-FFF2-40B4-BE49-F238E27FC236}">
                    <a16:creationId xmlns:a16="http://schemas.microsoft.com/office/drawing/2014/main" id="{9CEE4CE1-D4F6-10AC-E6EC-24F2B9F7550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584" y="2822"/>
                <a:ext cx="144" cy="48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" name="Line 47">
                <a:extLst>
                  <a:ext uri="{FF2B5EF4-FFF2-40B4-BE49-F238E27FC236}">
                    <a16:creationId xmlns:a16="http://schemas.microsoft.com/office/drawing/2014/main" id="{1B0F0432-7169-4590-80F6-BA1CA240463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72" y="2918"/>
                <a:ext cx="96" cy="14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" name="Line 48">
                <a:extLst>
                  <a:ext uri="{FF2B5EF4-FFF2-40B4-BE49-F238E27FC236}">
                    <a16:creationId xmlns:a16="http://schemas.microsoft.com/office/drawing/2014/main" id="{21E20F00-A1DB-A43C-6A8F-322C78EC5AA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24" y="2966"/>
                <a:ext cx="0" cy="14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" name="Line 49">
                <a:extLst>
                  <a:ext uri="{FF2B5EF4-FFF2-40B4-BE49-F238E27FC236}">
                    <a16:creationId xmlns:a16="http://schemas.microsoft.com/office/drawing/2014/main" id="{869B532B-8B94-AD20-A9F3-72FA29CECE0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536" y="2966"/>
                <a:ext cx="240" cy="48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48" name="Group 51">
              <a:extLst>
                <a:ext uri="{FF2B5EF4-FFF2-40B4-BE49-F238E27FC236}">
                  <a16:creationId xmlns:a16="http://schemas.microsoft.com/office/drawing/2014/main" id="{A466B1A2-3176-F013-3074-EBF84D7604C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162800" y="3944940"/>
              <a:ext cx="1295400" cy="1376363"/>
              <a:chOff x="1008" y="2543"/>
              <a:chExt cx="816" cy="867"/>
            </a:xfrm>
          </p:grpSpPr>
          <p:sp>
            <p:nvSpPr>
              <p:cNvPr id="49" name="Rectangle 52">
                <a:extLst>
                  <a:ext uri="{FF2B5EF4-FFF2-40B4-BE49-F238E27FC236}">
                    <a16:creationId xmlns:a16="http://schemas.microsoft.com/office/drawing/2014/main" id="{232B6663-30F6-FC5A-3AC2-C9D4D7E34A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2543"/>
                <a:ext cx="116" cy="291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spcBef>
                    <a:spcPct val="20000"/>
                  </a:spcBef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zh-TW" altLang="en-US">
                  <a:latin typeface="Times New Roman" panose="02020603050405020304" pitchFamily="18" charset="0"/>
                  <a:ea typeface="新細明體" panose="02020500000000000000" pitchFamily="18" charset="-120"/>
                </a:endParaRPr>
              </a:p>
            </p:txBody>
          </p:sp>
          <p:sp>
            <p:nvSpPr>
              <p:cNvPr id="50" name="Line 53">
                <a:extLst>
                  <a:ext uri="{FF2B5EF4-FFF2-40B4-BE49-F238E27FC236}">
                    <a16:creationId xmlns:a16="http://schemas.microsoft.com/office/drawing/2014/main" id="{82D93998-0A39-D38A-AB41-A1D58D74FE7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52" y="2640"/>
                <a:ext cx="0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1" name="Line 54">
                <a:extLst>
                  <a:ext uri="{FF2B5EF4-FFF2-40B4-BE49-F238E27FC236}">
                    <a16:creationId xmlns:a16="http://schemas.microsoft.com/office/drawing/2014/main" id="{FD016D76-1EB8-69B7-68C5-EEEEFFC5AAA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48" y="2640"/>
                <a:ext cx="0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2" name="Line 55">
                <a:extLst>
                  <a:ext uri="{FF2B5EF4-FFF2-40B4-BE49-F238E27FC236}">
                    <a16:creationId xmlns:a16="http://schemas.microsoft.com/office/drawing/2014/main" id="{0B09BFC5-D5DE-000B-BE9B-43A35701F4D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44" y="2640"/>
                <a:ext cx="0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3" name="Line 56">
                <a:extLst>
                  <a:ext uri="{FF2B5EF4-FFF2-40B4-BE49-F238E27FC236}">
                    <a16:creationId xmlns:a16="http://schemas.microsoft.com/office/drawing/2014/main" id="{7B328141-FF44-2B8E-3239-CFD0BCDD3E5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536" y="2640"/>
                <a:ext cx="0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4" name="Line 57">
                <a:extLst>
                  <a:ext uri="{FF2B5EF4-FFF2-40B4-BE49-F238E27FC236}">
                    <a16:creationId xmlns:a16="http://schemas.microsoft.com/office/drawing/2014/main" id="{0329BA11-BBB4-CF93-701B-F097AA43753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680" y="2640"/>
                <a:ext cx="0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5" name="Line 58">
                <a:extLst>
                  <a:ext uri="{FF2B5EF4-FFF2-40B4-BE49-F238E27FC236}">
                    <a16:creationId xmlns:a16="http://schemas.microsoft.com/office/drawing/2014/main" id="{E4150B07-D2EF-4135-8E3D-B50CF00E1BB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24" y="2640"/>
                <a:ext cx="0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6" name="Rectangle 59">
                <a:extLst>
                  <a:ext uri="{FF2B5EF4-FFF2-40B4-BE49-F238E27FC236}">
                    <a16:creationId xmlns:a16="http://schemas.microsoft.com/office/drawing/2014/main" id="{79B24F1D-1F87-C03B-B43E-5A69AAFA27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2687"/>
                <a:ext cx="116" cy="291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spcBef>
                    <a:spcPct val="20000"/>
                  </a:spcBef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zh-TW" altLang="en-US">
                  <a:latin typeface="Times New Roman" panose="02020603050405020304" pitchFamily="18" charset="0"/>
                  <a:ea typeface="新細明體" panose="02020500000000000000" pitchFamily="18" charset="-120"/>
                </a:endParaRPr>
              </a:p>
            </p:txBody>
          </p:sp>
          <p:sp>
            <p:nvSpPr>
              <p:cNvPr id="57" name="Line 60">
                <a:extLst>
                  <a:ext uri="{FF2B5EF4-FFF2-40B4-BE49-F238E27FC236}">
                    <a16:creationId xmlns:a16="http://schemas.microsoft.com/office/drawing/2014/main" id="{E09B2BCF-AF06-1F8E-C5CA-98241BD2812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52" y="2784"/>
                <a:ext cx="0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8" name="Line 61">
                <a:extLst>
                  <a:ext uri="{FF2B5EF4-FFF2-40B4-BE49-F238E27FC236}">
                    <a16:creationId xmlns:a16="http://schemas.microsoft.com/office/drawing/2014/main" id="{554032C1-DA0A-B92A-EFF3-D879DFA94B3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48" y="2784"/>
                <a:ext cx="0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9" name="Line 62">
                <a:extLst>
                  <a:ext uri="{FF2B5EF4-FFF2-40B4-BE49-F238E27FC236}">
                    <a16:creationId xmlns:a16="http://schemas.microsoft.com/office/drawing/2014/main" id="{B34C96B6-5460-AD1E-38E7-F77597C0817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44" y="2784"/>
                <a:ext cx="0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0" name="Line 63">
                <a:extLst>
                  <a:ext uri="{FF2B5EF4-FFF2-40B4-BE49-F238E27FC236}">
                    <a16:creationId xmlns:a16="http://schemas.microsoft.com/office/drawing/2014/main" id="{5A18A40B-4E70-DB56-E56F-5C2ED785A40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536" y="2784"/>
                <a:ext cx="0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1" name="Line 64">
                <a:extLst>
                  <a:ext uri="{FF2B5EF4-FFF2-40B4-BE49-F238E27FC236}">
                    <a16:creationId xmlns:a16="http://schemas.microsoft.com/office/drawing/2014/main" id="{3324048C-52BA-7195-22F6-226A5C7F515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680" y="2784"/>
                <a:ext cx="0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2" name="Line 65">
                <a:extLst>
                  <a:ext uri="{FF2B5EF4-FFF2-40B4-BE49-F238E27FC236}">
                    <a16:creationId xmlns:a16="http://schemas.microsoft.com/office/drawing/2014/main" id="{403119A1-6FFF-0C07-1E2D-62ED0E83C79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24" y="2784"/>
                <a:ext cx="0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3" name="Rectangle 66">
                <a:extLst>
                  <a:ext uri="{FF2B5EF4-FFF2-40B4-BE49-F238E27FC236}">
                    <a16:creationId xmlns:a16="http://schemas.microsoft.com/office/drawing/2014/main" id="{6FF8488A-533A-8AB5-963E-F5E4980463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2831"/>
                <a:ext cx="116" cy="291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spcBef>
                    <a:spcPct val="20000"/>
                  </a:spcBef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zh-TW" altLang="en-US">
                  <a:latin typeface="Times New Roman" panose="02020603050405020304" pitchFamily="18" charset="0"/>
                  <a:ea typeface="新細明體" panose="02020500000000000000" pitchFamily="18" charset="-120"/>
                </a:endParaRPr>
              </a:p>
            </p:txBody>
          </p:sp>
          <p:sp>
            <p:nvSpPr>
              <p:cNvPr id="64" name="Line 67">
                <a:extLst>
                  <a:ext uri="{FF2B5EF4-FFF2-40B4-BE49-F238E27FC236}">
                    <a16:creationId xmlns:a16="http://schemas.microsoft.com/office/drawing/2014/main" id="{A230BE51-C56C-15B6-3847-8AE94FDA38E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52" y="2928"/>
                <a:ext cx="0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5" name="Line 68">
                <a:extLst>
                  <a:ext uri="{FF2B5EF4-FFF2-40B4-BE49-F238E27FC236}">
                    <a16:creationId xmlns:a16="http://schemas.microsoft.com/office/drawing/2014/main" id="{E83480CB-1FA6-56E2-9E1B-2B8F86AEEBC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48" y="2928"/>
                <a:ext cx="0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6" name="Line 69">
                <a:extLst>
                  <a:ext uri="{FF2B5EF4-FFF2-40B4-BE49-F238E27FC236}">
                    <a16:creationId xmlns:a16="http://schemas.microsoft.com/office/drawing/2014/main" id="{0136BD0A-1CA3-E2D1-10BF-9AA2B8155A2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44" y="2928"/>
                <a:ext cx="0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7" name="Line 70">
                <a:extLst>
                  <a:ext uri="{FF2B5EF4-FFF2-40B4-BE49-F238E27FC236}">
                    <a16:creationId xmlns:a16="http://schemas.microsoft.com/office/drawing/2014/main" id="{5D38C2FD-23BE-CB50-4A72-CAC6F485740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536" y="2928"/>
                <a:ext cx="0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8" name="Line 71">
                <a:extLst>
                  <a:ext uri="{FF2B5EF4-FFF2-40B4-BE49-F238E27FC236}">
                    <a16:creationId xmlns:a16="http://schemas.microsoft.com/office/drawing/2014/main" id="{71FDF65B-967F-533A-E501-B503EFC800C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680" y="2928"/>
                <a:ext cx="0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9" name="Line 72">
                <a:extLst>
                  <a:ext uri="{FF2B5EF4-FFF2-40B4-BE49-F238E27FC236}">
                    <a16:creationId xmlns:a16="http://schemas.microsoft.com/office/drawing/2014/main" id="{AD6B87EC-3556-39E8-010D-D7981B129E5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24" y="2928"/>
                <a:ext cx="0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0" name="Rectangle 73">
                <a:extLst>
                  <a:ext uri="{FF2B5EF4-FFF2-40B4-BE49-F238E27FC236}">
                    <a16:creationId xmlns:a16="http://schemas.microsoft.com/office/drawing/2014/main" id="{0BCE100A-729E-ECFF-13F9-762D1538CD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3119"/>
                <a:ext cx="116" cy="291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spcBef>
                    <a:spcPct val="20000"/>
                  </a:spcBef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zh-TW" altLang="en-US">
                  <a:latin typeface="Times New Roman" panose="02020603050405020304" pitchFamily="18" charset="0"/>
                  <a:ea typeface="新細明體" panose="02020500000000000000" pitchFamily="18" charset="-120"/>
                </a:endParaRPr>
              </a:p>
            </p:txBody>
          </p:sp>
          <p:sp>
            <p:nvSpPr>
              <p:cNvPr id="71" name="Line 74">
                <a:extLst>
                  <a:ext uri="{FF2B5EF4-FFF2-40B4-BE49-F238E27FC236}">
                    <a16:creationId xmlns:a16="http://schemas.microsoft.com/office/drawing/2014/main" id="{765F87C7-DEA7-FA41-297B-E13FF42852E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52" y="3216"/>
                <a:ext cx="0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2" name="Line 75">
                <a:extLst>
                  <a:ext uri="{FF2B5EF4-FFF2-40B4-BE49-F238E27FC236}">
                    <a16:creationId xmlns:a16="http://schemas.microsoft.com/office/drawing/2014/main" id="{646F9AFF-D47C-7199-00DE-CE98D79F743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48" y="3216"/>
                <a:ext cx="0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3" name="Line 76">
                <a:extLst>
                  <a:ext uri="{FF2B5EF4-FFF2-40B4-BE49-F238E27FC236}">
                    <a16:creationId xmlns:a16="http://schemas.microsoft.com/office/drawing/2014/main" id="{DE364F98-768F-3140-598C-23014CCB81B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44" y="3216"/>
                <a:ext cx="0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4" name="Line 77">
                <a:extLst>
                  <a:ext uri="{FF2B5EF4-FFF2-40B4-BE49-F238E27FC236}">
                    <a16:creationId xmlns:a16="http://schemas.microsoft.com/office/drawing/2014/main" id="{06A1B201-6D5E-5A06-3082-646B313E72F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536" y="3216"/>
                <a:ext cx="0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5" name="Line 78">
                <a:extLst>
                  <a:ext uri="{FF2B5EF4-FFF2-40B4-BE49-F238E27FC236}">
                    <a16:creationId xmlns:a16="http://schemas.microsoft.com/office/drawing/2014/main" id="{2BCB16A0-8D79-E2AC-176E-63C79541477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680" y="3216"/>
                <a:ext cx="0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6" name="Line 79">
                <a:extLst>
                  <a:ext uri="{FF2B5EF4-FFF2-40B4-BE49-F238E27FC236}">
                    <a16:creationId xmlns:a16="http://schemas.microsoft.com/office/drawing/2014/main" id="{30D51A6C-5248-91CE-DAD4-D2BB0048E41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24" y="3216"/>
                <a:ext cx="0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7" name="Rectangle 80">
                <a:extLst>
                  <a:ext uri="{FF2B5EF4-FFF2-40B4-BE49-F238E27FC236}">
                    <a16:creationId xmlns:a16="http://schemas.microsoft.com/office/drawing/2014/main" id="{9C573CAB-C70C-9CB9-A287-F87DF704B7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2975"/>
                <a:ext cx="116" cy="291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spcBef>
                    <a:spcPct val="20000"/>
                  </a:spcBef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zh-TW" altLang="en-US">
                  <a:latin typeface="Times New Roman" panose="02020603050405020304" pitchFamily="18" charset="0"/>
                  <a:ea typeface="新細明體" panose="02020500000000000000" pitchFamily="18" charset="-120"/>
                </a:endParaRPr>
              </a:p>
            </p:txBody>
          </p:sp>
          <p:sp>
            <p:nvSpPr>
              <p:cNvPr id="78" name="Line 81">
                <a:extLst>
                  <a:ext uri="{FF2B5EF4-FFF2-40B4-BE49-F238E27FC236}">
                    <a16:creationId xmlns:a16="http://schemas.microsoft.com/office/drawing/2014/main" id="{7352CD2B-6D48-2787-D5E3-A79E313BDD7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52" y="3072"/>
                <a:ext cx="0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9" name="Line 82">
                <a:extLst>
                  <a:ext uri="{FF2B5EF4-FFF2-40B4-BE49-F238E27FC236}">
                    <a16:creationId xmlns:a16="http://schemas.microsoft.com/office/drawing/2014/main" id="{449F8453-6020-20D2-4CA0-680F8098AAB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48" y="3072"/>
                <a:ext cx="0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0" name="Line 83">
                <a:extLst>
                  <a:ext uri="{FF2B5EF4-FFF2-40B4-BE49-F238E27FC236}">
                    <a16:creationId xmlns:a16="http://schemas.microsoft.com/office/drawing/2014/main" id="{0F29CF63-D477-BC9D-6BCB-AD55F7A55DF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44" y="3072"/>
                <a:ext cx="0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1" name="Line 84">
                <a:extLst>
                  <a:ext uri="{FF2B5EF4-FFF2-40B4-BE49-F238E27FC236}">
                    <a16:creationId xmlns:a16="http://schemas.microsoft.com/office/drawing/2014/main" id="{B8118EDA-D384-98FB-3EFE-7F0DC0DBF3F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536" y="3072"/>
                <a:ext cx="0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2" name="Line 85">
                <a:extLst>
                  <a:ext uri="{FF2B5EF4-FFF2-40B4-BE49-F238E27FC236}">
                    <a16:creationId xmlns:a16="http://schemas.microsoft.com/office/drawing/2014/main" id="{BFB8031D-1B49-61D5-69CB-AC2FA1DA913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680" y="3072"/>
                <a:ext cx="0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3" name="Line 86">
                <a:extLst>
                  <a:ext uri="{FF2B5EF4-FFF2-40B4-BE49-F238E27FC236}">
                    <a16:creationId xmlns:a16="http://schemas.microsoft.com/office/drawing/2014/main" id="{74D7B623-7598-9387-F456-D23D3CB0E10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24" y="3072"/>
                <a:ext cx="0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84" name="Rectangle 88">
              <a:extLst>
                <a:ext uri="{FF2B5EF4-FFF2-40B4-BE49-F238E27FC236}">
                  <a16:creationId xmlns:a16="http://schemas.microsoft.com/office/drawing/2014/main" id="{45641C04-2F61-2719-0890-572EC95638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96201" y="4630094"/>
              <a:ext cx="184731" cy="461665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85" name="Rectangle 89">
              <a:extLst>
                <a:ext uri="{FF2B5EF4-FFF2-40B4-BE49-F238E27FC236}">
                  <a16:creationId xmlns:a16="http://schemas.microsoft.com/office/drawing/2014/main" id="{BE53B0ED-3289-93BB-4101-63DE52FD9C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96201" y="4172894"/>
              <a:ext cx="184731" cy="461665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86" name="Line 90">
              <a:extLst>
                <a:ext uri="{FF2B5EF4-FFF2-40B4-BE49-F238E27FC236}">
                  <a16:creationId xmlns:a16="http://schemas.microsoft.com/office/drawing/2014/main" id="{FF705FAB-9BBC-BCA3-0DD9-25E08158E1C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7924800" y="4403725"/>
              <a:ext cx="228600" cy="3810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87" name="Line 91">
              <a:extLst>
                <a:ext uri="{FF2B5EF4-FFF2-40B4-BE49-F238E27FC236}">
                  <a16:creationId xmlns:a16="http://schemas.microsoft.com/office/drawing/2014/main" id="{2E245E41-61A1-7E5E-4AE9-2F5C5730EA9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848600" y="4479925"/>
              <a:ext cx="0" cy="3048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88" name="Text Box 92">
              <a:extLst>
                <a:ext uri="{FF2B5EF4-FFF2-40B4-BE49-F238E27FC236}">
                  <a16:creationId xmlns:a16="http://schemas.microsoft.com/office/drawing/2014/main" id="{B569BC9B-CC63-C8EF-3083-070D7A8FD74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00601" y="5470526"/>
              <a:ext cx="2906713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zh-TW" sz="2000" b="1">
                  <a:ea typeface="新細明體" panose="02020500000000000000" pitchFamily="18" charset="-120"/>
                </a:rPr>
                <a:t>Rectangular window R</a:t>
              </a:r>
            </a:p>
          </p:txBody>
        </p:sp>
        <p:sp>
          <p:nvSpPr>
            <p:cNvPr id="89" name="Line 93">
              <a:extLst>
                <a:ext uri="{FF2B5EF4-FFF2-40B4-BE49-F238E27FC236}">
                  <a16:creationId xmlns:a16="http://schemas.microsoft.com/office/drawing/2014/main" id="{16D1269A-859D-2591-83EB-C2865C04EB1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4953000" y="4937125"/>
              <a:ext cx="533400" cy="6096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90" name="Line 94">
              <a:extLst>
                <a:ext uri="{FF2B5EF4-FFF2-40B4-BE49-F238E27FC236}">
                  <a16:creationId xmlns:a16="http://schemas.microsoft.com/office/drawing/2014/main" id="{0C792668-6E63-F518-045A-EA642496B90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638800" y="4937125"/>
              <a:ext cx="1752600" cy="6096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grpSp>
          <p:nvGrpSpPr>
            <p:cNvPr id="91" name="Group 97">
              <a:extLst>
                <a:ext uri="{FF2B5EF4-FFF2-40B4-BE49-F238E27FC236}">
                  <a16:creationId xmlns:a16="http://schemas.microsoft.com/office/drawing/2014/main" id="{4AFB0D33-25DD-ABCD-907D-8C8D883852E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38600" y="4327525"/>
              <a:ext cx="914400" cy="609600"/>
              <a:chOff x="1584" y="2726"/>
              <a:chExt cx="576" cy="384"/>
            </a:xfrm>
          </p:grpSpPr>
          <p:sp>
            <p:nvSpPr>
              <p:cNvPr id="92" name="Line 41">
                <a:extLst>
                  <a:ext uri="{FF2B5EF4-FFF2-40B4-BE49-F238E27FC236}">
                    <a16:creationId xmlns:a16="http://schemas.microsoft.com/office/drawing/2014/main" id="{9EF7082C-5A69-C4CF-2FBD-A74796A35E0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584" y="2726"/>
                <a:ext cx="0" cy="384"/>
              </a:xfrm>
              <a:prstGeom prst="line">
                <a:avLst/>
              </a:prstGeom>
              <a:noFill/>
              <a:ln w="57150">
                <a:solidFill>
                  <a:schemeClr val="accent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3" name="Line 42">
                <a:extLst>
                  <a:ext uri="{FF2B5EF4-FFF2-40B4-BE49-F238E27FC236}">
                    <a16:creationId xmlns:a16="http://schemas.microsoft.com/office/drawing/2014/main" id="{57DBE339-5775-3178-C81A-A01DF7903E7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160" y="2726"/>
                <a:ext cx="0" cy="384"/>
              </a:xfrm>
              <a:prstGeom prst="line">
                <a:avLst/>
              </a:prstGeom>
              <a:noFill/>
              <a:ln w="57150">
                <a:solidFill>
                  <a:schemeClr val="accent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4" name="Line 95">
                <a:extLst>
                  <a:ext uri="{FF2B5EF4-FFF2-40B4-BE49-F238E27FC236}">
                    <a16:creationId xmlns:a16="http://schemas.microsoft.com/office/drawing/2014/main" id="{92C88428-3CB3-9817-15EF-6D7914550CB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584" y="2736"/>
                <a:ext cx="576" cy="0"/>
              </a:xfrm>
              <a:prstGeom prst="line">
                <a:avLst/>
              </a:prstGeom>
              <a:noFill/>
              <a:ln w="57150">
                <a:solidFill>
                  <a:schemeClr val="accent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5" name="Line 96">
                <a:extLst>
                  <a:ext uri="{FF2B5EF4-FFF2-40B4-BE49-F238E27FC236}">
                    <a16:creationId xmlns:a16="http://schemas.microsoft.com/office/drawing/2014/main" id="{A0FB7A6D-5035-EED7-24BD-44695E5BB04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584" y="3105"/>
                <a:ext cx="576" cy="0"/>
              </a:xfrm>
              <a:prstGeom prst="line">
                <a:avLst/>
              </a:prstGeom>
              <a:noFill/>
              <a:ln w="57150">
                <a:solidFill>
                  <a:schemeClr val="accent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96" name="Rectangle 87">
              <a:extLst>
                <a:ext uri="{FF2B5EF4-FFF2-40B4-BE49-F238E27FC236}">
                  <a16:creationId xmlns:a16="http://schemas.microsoft.com/office/drawing/2014/main" id="{67009932-F882-82E6-5E00-2632A80E38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91401" y="4401493"/>
              <a:ext cx="184731" cy="461665"/>
            </a:xfrm>
            <a:prstGeom prst="rect">
              <a:avLst/>
            </a:prstGeom>
            <a:noFill/>
            <a:ln w="57150">
              <a:solidFill>
                <a:schemeClr val="accent2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727987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678FD-05A6-4E6C-8D2E-2123C3A32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does an SA-based Placer Work?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2D1EB0-0FCB-FD56-F914-8B9F6753FE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6849"/>
            <a:ext cx="6184011" cy="4890408"/>
          </a:xfrm>
        </p:spPr>
        <p:txBody>
          <a:bodyPr>
            <a:normAutofit/>
          </a:bodyPr>
          <a:lstStyle/>
          <a:p>
            <a:r>
              <a:rPr lang="en-US" b="1" dirty="0"/>
              <a:t>It works better</a:t>
            </a:r>
          </a:p>
          <a:p>
            <a:pPr lvl="1"/>
            <a:r>
              <a:rPr lang="en-US" dirty="0"/>
              <a:t>Same 2500 gate benchmark</a:t>
            </a:r>
          </a:p>
          <a:p>
            <a:pPr lvl="1"/>
            <a:r>
              <a:rPr lang="en-US" b="1" dirty="0"/>
              <a:t>HOT</a:t>
            </a:r>
            <a:r>
              <a:rPr lang="en-US" dirty="0"/>
              <a:t>=800, </a:t>
            </a:r>
            <a:r>
              <a:rPr lang="en-US" b="1" dirty="0"/>
              <a:t>M</a:t>
            </a:r>
            <a:r>
              <a:rPr lang="en-US" dirty="0"/>
              <a:t>=100 moves/gate</a:t>
            </a:r>
          </a:p>
          <a:p>
            <a:pPr lvl="1"/>
            <a:r>
              <a:rPr lang="en-US" dirty="0"/>
              <a:t>About 30% less HPWL wirelength compared to the simple placer</a:t>
            </a:r>
          </a:p>
          <a:p>
            <a:r>
              <a:rPr lang="en-US" b="1" dirty="0"/>
              <a:t>Typical annealing “cost” curve</a:t>
            </a:r>
          </a:p>
          <a:p>
            <a:pPr lvl="1"/>
            <a:r>
              <a:rPr lang="en-US" b="1" dirty="0"/>
              <a:t>X</a:t>
            </a:r>
            <a:r>
              <a:rPr lang="en-US" dirty="0"/>
              <a:t> axis is </a:t>
            </a:r>
            <a:r>
              <a:rPr lang="en-US" b="1" dirty="0"/>
              <a:t>T</a:t>
            </a:r>
            <a:r>
              <a:rPr lang="en-US" dirty="0"/>
              <a:t>=temperature, LOG scale</a:t>
            </a:r>
          </a:p>
          <a:p>
            <a:pPr lvl="2"/>
            <a:r>
              <a:rPr lang="en-US" dirty="0"/>
              <a:t>Do 100x2500 swaps/temperature</a:t>
            </a:r>
          </a:p>
          <a:p>
            <a:pPr lvl="2"/>
            <a:r>
              <a:rPr lang="en-US" dirty="0"/>
              <a:t>Read right-to-left</a:t>
            </a:r>
          </a:p>
          <a:p>
            <a:pPr lvl="1"/>
            <a:r>
              <a:rPr lang="en-US" b="1" dirty="0"/>
              <a:t>Y</a:t>
            </a:r>
            <a:r>
              <a:rPr lang="en-US" dirty="0"/>
              <a:t> axis is </a:t>
            </a:r>
            <a:r>
              <a:rPr lang="en-US" b="1" dirty="0"/>
              <a:t>∑HPWL</a:t>
            </a:r>
            <a:r>
              <a:rPr lang="en-US" dirty="0"/>
              <a:t>, but LOG scale</a:t>
            </a:r>
          </a:p>
          <a:p>
            <a:pPr lvl="1"/>
            <a:r>
              <a:rPr lang="en-US" dirty="0"/>
              <a:t>Cool fact:  curves </a:t>
            </a:r>
            <a:r>
              <a:rPr lang="en-US" b="1" dirty="0"/>
              <a:t>always</a:t>
            </a:r>
            <a:r>
              <a:rPr lang="en-US" dirty="0"/>
              <a:t> look like this!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7C3C452-CA85-D812-6C90-B83E846265C0}"/>
              </a:ext>
            </a:extLst>
          </p:cNvPr>
          <p:cNvGrpSpPr/>
          <p:nvPr/>
        </p:nvGrpSpPr>
        <p:grpSpPr>
          <a:xfrm>
            <a:off x="7108370" y="1466849"/>
            <a:ext cx="4351105" cy="4908035"/>
            <a:chOff x="5454979" y="1123637"/>
            <a:chExt cx="3224295" cy="3636997"/>
          </a:xfrm>
        </p:grpSpPr>
        <p:pic>
          <p:nvPicPr>
            <p:cNvPr id="10" name="Picture 9" descr="760place.big.dat-1234567-800-0.90-100-0.98.png">
              <a:extLst>
                <a:ext uri="{FF2B5EF4-FFF2-40B4-BE49-F238E27FC236}">
                  <a16:creationId xmlns:a16="http://schemas.microsoft.com/office/drawing/2014/main" id="{AFF96384-E189-2799-D818-5E0AB6B648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829" t="5119" r="15990" b="4021"/>
            <a:stretch/>
          </p:blipFill>
          <p:spPr>
            <a:xfrm>
              <a:off x="5454979" y="1210818"/>
              <a:ext cx="3224295" cy="3270518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D5B452E-19D8-2721-B89B-E72115DD927C}"/>
                </a:ext>
              </a:extLst>
            </p:cNvPr>
            <p:cNvSpPr txBox="1"/>
            <p:nvPr/>
          </p:nvSpPr>
          <p:spPr>
            <a:xfrm>
              <a:off x="5752127" y="4486947"/>
              <a:ext cx="374418" cy="273686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0B4B8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0.1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F0091AB-9D8C-9277-9BA5-7F9C94FB80B6}"/>
                </a:ext>
              </a:extLst>
            </p:cNvPr>
            <p:cNvSpPr txBox="1"/>
            <p:nvPr/>
          </p:nvSpPr>
          <p:spPr>
            <a:xfrm>
              <a:off x="6412422" y="4486947"/>
              <a:ext cx="231872" cy="273686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0B4B8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718439D-1D61-6565-848C-CB8749B96CE4}"/>
                </a:ext>
              </a:extLst>
            </p:cNvPr>
            <p:cNvSpPr txBox="1"/>
            <p:nvPr/>
          </p:nvSpPr>
          <p:spPr>
            <a:xfrm>
              <a:off x="7001946" y="4486947"/>
              <a:ext cx="326902" cy="273686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0B4B8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10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2166831-66F9-222B-DC5D-8A6D39B43B07}"/>
                </a:ext>
              </a:extLst>
            </p:cNvPr>
            <p:cNvSpPr txBox="1"/>
            <p:nvPr/>
          </p:nvSpPr>
          <p:spPr>
            <a:xfrm>
              <a:off x="7539980" y="4486947"/>
              <a:ext cx="421932" cy="273686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0B4B8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100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BBCF889-F02F-99CA-A139-A730C6F257AC}"/>
                </a:ext>
              </a:extLst>
            </p:cNvPr>
            <p:cNvSpPr txBox="1"/>
            <p:nvPr/>
          </p:nvSpPr>
          <p:spPr>
            <a:xfrm>
              <a:off x="8112063" y="4486948"/>
              <a:ext cx="516962" cy="273686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0B4B8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1000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2BDD566-EFD4-AB74-2D4F-8D379CE1A62A}"/>
                </a:ext>
              </a:extLst>
            </p:cNvPr>
            <p:cNvSpPr txBox="1"/>
            <p:nvPr/>
          </p:nvSpPr>
          <p:spPr>
            <a:xfrm>
              <a:off x="5623156" y="3639786"/>
              <a:ext cx="313598" cy="273686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rIns="0" rtlCol="0">
              <a:spAutoFit/>
            </a:bodyPr>
            <a:lstStyle/>
            <a:p>
              <a:pPr algn="r"/>
              <a:r>
                <a:rPr lang="en-US" b="1" dirty="0">
                  <a:solidFill>
                    <a:srgbClr val="0B4B8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40K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E69E087-B145-54C2-AE92-70F5BC25263C}"/>
                </a:ext>
              </a:extLst>
            </p:cNvPr>
            <p:cNvSpPr txBox="1"/>
            <p:nvPr/>
          </p:nvSpPr>
          <p:spPr>
            <a:xfrm>
              <a:off x="5623156" y="2995943"/>
              <a:ext cx="313598" cy="273686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rIns="0" rtlCol="0">
              <a:spAutoFit/>
            </a:bodyPr>
            <a:lstStyle/>
            <a:p>
              <a:pPr algn="r"/>
              <a:r>
                <a:rPr lang="en-US" b="1" dirty="0">
                  <a:solidFill>
                    <a:srgbClr val="0B4B8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60K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ECAEB23-1D4D-5854-4934-AF8C04E6DFF8}"/>
                </a:ext>
              </a:extLst>
            </p:cNvPr>
            <p:cNvSpPr txBox="1"/>
            <p:nvPr/>
          </p:nvSpPr>
          <p:spPr>
            <a:xfrm>
              <a:off x="5629735" y="2378426"/>
              <a:ext cx="313598" cy="273686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rIns="0" rtlCol="0">
              <a:spAutoFit/>
            </a:bodyPr>
            <a:lstStyle/>
            <a:p>
              <a:pPr algn="r"/>
              <a:r>
                <a:rPr lang="en-US" b="1" dirty="0">
                  <a:solidFill>
                    <a:srgbClr val="0B4B8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80K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77A5448-E4E9-2633-D87D-F6ACE5F23355}"/>
                </a:ext>
              </a:extLst>
            </p:cNvPr>
            <p:cNvSpPr txBox="1"/>
            <p:nvPr/>
          </p:nvSpPr>
          <p:spPr>
            <a:xfrm>
              <a:off x="5541284" y="1754321"/>
              <a:ext cx="408629" cy="273686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rIns="0" rtlCol="0">
              <a:spAutoFit/>
            </a:bodyPr>
            <a:lstStyle/>
            <a:p>
              <a:pPr algn="r"/>
              <a:r>
                <a:rPr lang="en-US" b="1" dirty="0">
                  <a:solidFill>
                    <a:srgbClr val="0B4B8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100K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31D39A6-D62E-E14C-DFEA-B7EBDE56D47F}"/>
                </a:ext>
              </a:extLst>
            </p:cNvPr>
            <p:cNvSpPr txBox="1"/>
            <p:nvPr/>
          </p:nvSpPr>
          <p:spPr>
            <a:xfrm>
              <a:off x="6077790" y="1307893"/>
              <a:ext cx="833887" cy="342107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 algn="r"/>
              <a:r>
                <a:rPr lang="en-US" sz="2400" b="1" dirty="0">
                  <a:solidFill>
                    <a:srgbClr val="0B4B8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∑HPWL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C6B8589-787A-2C52-83E1-D83D26951E51}"/>
                </a:ext>
              </a:extLst>
            </p:cNvPr>
            <p:cNvSpPr txBox="1"/>
            <p:nvPr/>
          </p:nvSpPr>
          <p:spPr>
            <a:xfrm>
              <a:off x="5548921" y="1123637"/>
              <a:ext cx="408629" cy="273686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rIns="0" rtlCol="0">
              <a:spAutoFit/>
            </a:bodyPr>
            <a:lstStyle/>
            <a:p>
              <a:pPr algn="r"/>
              <a:r>
                <a:rPr lang="en-US" b="1" dirty="0">
                  <a:solidFill>
                    <a:srgbClr val="0B4B8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120K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65D45EE-503B-C6C3-A191-71FA6AF61C3B}"/>
                </a:ext>
              </a:extLst>
            </p:cNvPr>
            <p:cNvSpPr txBox="1"/>
            <p:nvPr/>
          </p:nvSpPr>
          <p:spPr>
            <a:xfrm>
              <a:off x="5637372" y="4265985"/>
              <a:ext cx="313598" cy="273686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rIns="0" rtlCol="0">
              <a:spAutoFit/>
            </a:bodyPr>
            <a:lstStyle/>
            <a:p>
              <a:pPr algn="r"/>
              <a:r>
                <a:rPr lang="en-US" b="1" dirty="0">
                  <a:solidFill>
                    <a:srgbClr val="0B4B8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20K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B39B7BC-B799-B042-17A4-08446FAD5DD1}"/>
                </a:ext>
              </a:extLst>
            </p:cNvPr>
            <p:cNvSpPr txBox="1"/>
            <p:nvPr/>
          </p:nvSpPr>
          <p:spPr>
            <a:xfrm>
              <a:off x="7978332" y="4050311"/>
              <a:ext cx="362301" cy="342107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 algn="r"/>
              <a:r>
                <a:rPr lang="en-US" sz="2400" b="1" dirty="0">
                  <a:solidFill>
                    <a:srgbClr val="0B4B8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</a:t>
              </a:r>
              <a:r>
                <a:rPr lang="en-US" sz="2400" b="1" dirty="0">
                  <a:solidFill>
                    <a:srgbClr val="0B4B8E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/>
                </a:rPr>
                <a:t></a:t>
              </a:r>
              <a:endParaRPr lang="en-US" sz="2400" b="1" dirty="0">
                <a:solidFill>
                  <a:srgbClr val="0B4B8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5F35A59-52AE-6A3C-E0A9-FC2D62D89400}"/>
                </a:ext>
              </a:extLst>
            </p:cNvPr>
            <p:cNvSpPr txBox="1"/>
            <p:nvPr/>
          </p:nvSpPr>
          <p:spPr>
            <a:xfrm>
              <a:off x="6988607" y="3465693"/>
              <a:ext cx="1339920" cy="250878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 algn="r"/>
              <a:r>
                <a:rPr lang="en-US" sz="1600" b="1" dirty="0">
                  <a:solidFill>
                    <a:srgbClr val="0B4B8E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/>
                </a:rPr>
                <a:t> Placer progress</a:t>
              </a:r>
              <a:endParaRPr lang="en-US" sz="1600" b="1" dirty="0">
                <a:solidFill>
                  <a:srgbClr val="0B4B8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87071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85F178-1954-06A6-D021-27A4AE1D2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of SA-based Placer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455D1A-E03C-EA2F-6BBF-E3AD369486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Simulated annealing is a very successful method</a:t>
            </a:r>
          </a:p>
          <a:p>
            <a:pPr lvl="1"/>
            <a:r>
              <a:rPr lang="en-US" dirty="0"/>
              <a:t>Much better than dumb random improvement</a:t>
            </a:r>
          </a:p>
          <a:p>
            <a:pPr lvl="1"/>
            <a:r>
              <a:rPr lang="en-US" dirty="0"/>
              <a:t>Dominant method for placers in 1980s, 1990s</a:t>
            </a:r>
          </a:p>
          <a:p>
            <a:pPr lvl="1"/>
            <a:r>
              <a:rPr lang="en-US" dirty="0"/>
              <a:t>And still today – used in lots of other VLSI CAD tasks (e.g., portioning, </a:t>
            </a:r>
            <a:r>
              <a:rPr lang="en-US" dirty="0" err="1"/>
              <a:t>floorplanning</a:t>
            </a:r>
            <a:r>
              <a:rPr lang="en-US" dirty="0"/>
              <a:t>, etc.)</a:t>
            </a:r>
          </a:p>
          <a:p>
            <a:r>
              <a:rPr lang="en-US" b="1" dirty="0"/>
              <a:t>However, this is not not how we really do placers today</a:t>
            </a:r>
          </a:p>
          <a:p>
            <a:pPr lvl="1"/>
            <a:r>
              <a:rPr lang="en-US" dirty="0"/>
              <a:t>Annealing works well for up to 100K – 500K gates</a:t>
            </a:r>
          </a:p>
          <a:p>
            <a:pPr lvl="1"/>
            <a:r>
              <a:rPr lang="en-US" dirty="0"/>
              <a:t>Annealing too inefficient for things with 1M+ gates</a:t>
            </a:r>
          </a:p>
          <a:p>
            <a:pPr lvl="2"/>
            <a:r>
              <a:rPr lang="en-US" dirty="0"/>
              <a:t>Today’s designs can easily have 500M+ gates</a:t>
            </a:r>
          </a:p>
          <a:p>
            <a:r>
              <a:rPr lang="en-US" b="1" dirty="0"/>
              <a:t>We need another new set of ideas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71642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B8294-F176-4C4A-DE91-C7F77976C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Famous SA-based Placer: </a:t>
            </a:r>
            <a:r>
              <a:rPr lang="en-US" dirty="0" err="1"/>
              <a:t>TimberWolf</a:t>
            </a:r>
            <a:endParaRPr lang="en-US" dirty="0"/>
          </a:p>
        </p:txBody>
      </p:sp>
      <p:pic>
        <p:nvPicPr>
          <p:cNvPr id="17410" name="Picture 2" descr="PDF) The Timber Wolf Placement and Routing Package">
            <a:extLst>
              <a:ext uri="{FF2B5EF4-FFF2-40B4-BE49-F238E27FC236}">
                <a16:creationId xmlns:a16="http://schemas.microsoft.com/office/drawing/2014/main" id="{26519BD7-5121-FDAE-D265-11ABFACDCC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520" y="1393371"/>
            <a:ext cx="4105185" cy="5268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71BF52D-A556-2BC8-7FF0-C0C94AB438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7171" y="1556657"/>
            <a:ext cx="6073284" cy="271257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128B497-3299-74F4-1352-D9FEFA100786}"/>
              </a:ext>
            </a:extLst>
          </p:cNvPr>
          <p:cNvSpPr/>
          <p:nvPr/>
        </p:nvSpPr>
        <p:spPr>
          <a:xfrm>
            <a:off x="5045890" y="4269230"/>
            <a:ext cx="24263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4"/>
              </a:rPr>
              <a:t>http://www.twolf.com/</a:t>
            </a:r>
            <a:r>
              <a:rPr lang="en-US" dirty="0"/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D8C93D-1944-45C0-5383-DCE1024A891C}"/>
              </a:ext>
            </a:extLst>
          </p:cNvPr>
          <p:cNvSpPr txBox="1"/>
          <p:nvPr/>
        </p:nvSpPr>
        <p:spPr>
          <a:xfrm>
            <a:off x="5127170" y="4788910"/>
            <a:ext cx="62266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i="1" dirty="0"/>
              <a:t>“The Timberwolf Placement and Routing Package”, </a:t>
            </a:r>
            <a:r>
              <a:rPr lang="en-US" altLang="zh-TW" i="1" dirty="0" err="1"/>
              <a:t>Sechen</a:t>
            </a:r>
            <a:r>
              <a:rPr lang="en-US" altLang="zh-TW" i="1" dirty="0"/>
              <a:t>, </a:t>
            </a:r>
            <a:r>
              <a:rPr lang="en-US" altLang="zh-TW" i="1" dirty="0" err="1"/>
              <a:t>Sangiovanni</a:t>
            </a:r>
            <a:r>
              <a:rPr lang="en-US" altLang="zh-TW" i="1" dirty="0"/>
              <a:t>; IEEE Journal of Solid-State Circuits, vol SC-20, No. 2(1985) 510-522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299914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25476E-B00E-8C4D-9882-083BED0FE2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6F80D8-10AA-5A40-9866-CB5EB0DE39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kumimoji="0" lang="en-US" altLang="zh-TW" sz="2600" b="1" dirty="0">
                <a:ea typeface="新細明體" pitchFamily="18" charset="-120"/>
              </a:rPr>
              <a:t>We have </a:t>
            </a:r>
            <a:r>
              <a:rPr lang="en-US" altLang="zh-TW" sz="2600" b="1" dirty="0">
                <a:ea typeface="新細明體" pitchFamily="18" charset="-120"/>
              </a:rPr>
              <a:t>discussed basic ideas of placement</a:t>
            </a:r>
          </a:p>
          <a:p>
            <a:pPr eaLnBrk="1" hangingPunct="1">
              <a:defRPr/>
            </a:pPr>
            <a:r>
              <a:rPr kumimoji="0" lang="en-US" altLang="zh-TW" sz="2600" b="1" dirty="0">
                <a:ea typeface="新細明體" pitchFamily="18" charset="-120"/>
                <a:sym typeface="Wingdings" pitchFamily="2" charset="2"/>
              </a:rPr>
              <a:t>We have discussed importance and difficulty </a:t>
            </a:r>
            <a:r>
              <a:rPr lang="en-US" altLang="zh-TW" sz="2600" b="1" dirty="0">
                <a:ea typeface="新細明體" pitchFamily="18" charset="-120"/>
                <a:sym typeface="Wingdings" pitchFamily="2" charset="2"/>
              </a:rPr>
              <a:t>of placement</a:t>
            </a:r>
          </a:p>
          <a:p>
            <a:pPr eaLnBrk="1" hangingPunct="1">
              <a:defRPr/>
            </a:pPr>
            <a:r>
              <a:rPr kumimoji="0" lang="en-US" altLang="zh-TW" sz="2600" b="1" dirty="0">
                <a:ea typeface="新細明體" pitchFamily="18" charset="-120"/>
                <a:sym typeface="Wingdings" pitchFamily="2" charset="2"/>
              </a:rPr>
              <a:t>We have discussed the </a:t>
            </a:r>
            <a:r>
              <a:rPr lang="en-US" altLang="zh-TW" sz="2600" b="1" dirty="0">
                <a:ea typeface="新細明體" pitchFamily="18" charset="-120"/>
                <a:sym typeface="Wingdings" pitchFamily="2" charset="2"/>
              </a:rPr>
              <a:t>problem formulation of placement</a:t>
            </a:r>
          </a:p>
          <a:p>
            <a:pPr lvl="1">
              <a:defRPr/>
            </a:pPr>
            <a:r>
              <a:rPr lang="en-US" altLang="zh-TW" sz="2200" dirty="0">
                <a:ea typeface="新細明體" pitchFamily="18" charset="-120"/>
                <a:sym typeface="Wingdings" pitchFamily="2" charset="2"/>
              </a:rPr>
              <a:t>Terminology </a:t>
            </a:r>
          </a:p>
          <a:p>
            <a:pPr lvl="1">
              <a:defRPr/>
            </a:pPr>
            <a:r>
              <a:rPr lang="en-US" altLang="zh-TW" sz="2200" dirty="0">
                <a:sym typeface="Wingdings" pitchFamily="2" charset="2"/>
              </a:rPr>
              <a:t>Input, output, objective</a:t>
            </a:r>
            <a:endParaRPr lang="en-US" altLang="zh-TW" sz="2200" dirty="0">
              <a:ea typeface="新細明體" pitchFamily="18" charset="-120"/>
              <a:sym typeface="Wingdings" pitchFamily="2" charset="2"/>
            </a:endParaRPr>
          </a:p>
          <a:p>
            <a:pPr lvl="1">
              <a:defRPr/>
            </a:pPr>
            <a:r>
              <a:rPr lang="en-US" altLang="zh-TW" sz="2200" dirty="0">
                <a:ea typeface="新細明體" pitchFamily="18" charset="-120"/>
                <a:sym typeface="Wingdings" pitchFamily="2" charset="2"/>
              </a:rPr>
              <a:t>Wirelength estimation</a:t>
            </a:r>
          </a:p>
          <a:p>
            <a:pPr eaLnBrk="1" hangingPunct="1">
              <a:defRPr/>
            </a:pPr>
            <a:r>
              <a:rPr lang="en-US" altLang="zh-TW" sz="2600" b="1" dirty="0">
                <a:ea typeface="新細明體" pitchFamily="18" charset="-120"/>
                <a:sym typeface="Wingdings" pitchFamily="2" charset="2"/>
              </a:rPr>
              <a:t>We have discussed two simple placement solutions</a:t>
            </a:r>
          </a:p>
          <a:p>
            <a:pPr lvl="1">
              <a:defRPr/>
            </a:pPr>
            <a:r>
              <a:rPr lang="en-US" altLang="zh-TW" dirty="0">
                <a:sym typeface="Wingdings" pitchFamily="2" charset="2"/>
              </a:rPr>
              <a:t>Random iterative improvement-based placement algorithm</a:t>
            </a:r>
          </a:p>
          <a:p>
            <a:pPr lvl="1">
              <a:defRPr/>
            </a:pPr>
            <a:r>
              <a:rPr lang="en-US" altLang="zh-TW" dirty="0">
                <a:sym typeface="Wingdings" pitchFamily="2" charset="2"/>
              </a:rPr>
              <a:t>Simulated annealing-based placement</a:t>
            </a:r>
          </a:p>
          <a:p>
            <a:pPr lvl="1">
              <a:defRPr/>
            </a:pPr>
            <a:endParaRPr kumimoji="0" lang="zh-TW" altLang="en-US" dirty="0">
              <a:ea typeface="新細明體" pitchFamily="18" charset="-120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1986525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1C976-DD63-AA2E-1404-B215C5101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pic>
        <p:nvPicPr>
          <p:cNvPr id="4" name="Picture 5" descr="unplaced">
            <a:extLst>
              <a:ext uri="{FF2B5EF4-FFF2-40B4-BE49-F238E27FC236}">
                <a16:creationId xmlns:a16="http://schemas.microsoft.com/office/drawing/2014/main" id="{B0EBD036-7794-613A-10F4-6685C405BF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1" y="2116136"/>
            <a:ext cx="4071257" cy="426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6" descr="placed">
            <a:extLst>
              <a:ext uri="{FF2B5EF4-FFF2-40B4-BE49-F238E27FC236}">
                <a16:creationId xmlns:a16="http://schemas.microsoft.com/office/drawing/2014/main" id="{EA1FA380-62FB-D23A-8B2E-15E7384C5B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3587" y="2116136"/>
            <a:ext cx="4071257" cy="426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EA72DA2-9599-8F80-6A17-514106187F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6849"/>
            <a:ext cx="10515600" cy="4710113"/>
          </a:xfrm>
        </p:spPr>
        <p:txBody>
          <a:bodyPr/>
          <a:lstStyle/>
          <a:p>
            <a:r>
              <a:rPr lang="en-US" dirty="0"/>
              <a:t>Which placement result is better?</a:t>
            </a:r>
          </a:p>
        </p:txBody>
      </p:sp>
    </p:spTree>
    <p:extLst>
      <p:ext uri="{BB962C8B-B14F-4D97-AF65-F5344CB8AC3E}">
        <p14:creationId xmlns:p14="http://schemas.microsoft.com/office/powerpoint/2010/main" val="12720634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EB18B-32FD-9053-6252-5EFA508A2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Placement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98E02B-2EF3-2BEA-9105-D174F1AD89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What does a placer</a:t>
            </a:r>
            <a:r>
              <a:rPr lang="en-US" b="1" dirty="0">
                <a:solidFill>
                  <a:srgbClr val="800000"/>
                </a:solidFill>
              </a:rPr>
              <a:t> </a:t>
            </a:r>
            <a:r>
              <a:rPr lang="en-US" b="1" dirty="0"/>
              <a:t>do?</a:t>
            </a:r>
          </a:p>
          <a:p>
            <a:pPr lvl="1"/>
            <a:r>
              <a:rPr lang="en-US" b="1" dirty="0"/>
              <a:t>Input:</a:t>
            </a:r>
            <a:r>
              <a:rPr lang="en-US" dirty="0"/>
              <a:t>    Netlist of gates &amp; nets</a:t>
            </a:r>
          </a:p>
          <a:p>
            <a:pPr lvl="1"/>
            <a:r>
              <a:rPr lang="en-US" b="1" dirty="0"/>
              <a:t>Output:</a:t>
            </a:r>
            <a:r>
              <a:rPr lang="en-US" dirty="0"/>
              <a:t> Exact location of each gate</a:t>
            </a:r>
          </a:p>
          <a:p>
            <a:pPr lvl="1"/>
            <a:r>
              <a:rPr lang="en-US" b="1" dirty="0"/>
              <a:t>Goal:</a:t>
            </a:r>
            <a:r>
              <a:rPr lang="en-US" dirty="0"/>
              <a:t>     Able to </a:t>
            </a:r>
            <a:r>
              <a:rPr lang="en-US" b="1" dirty="0">
                <a:solidFill>
                  <a:srgbClr val="FF0000"/>
                </a:solidFill>
              </a:rPr>
              <a:t>route</a:t>
            </a:r>
            <a:r>
              <a:rPr lang="en-US" dirty="0"/>
              <a:t> (connect) all wires</a:t>
            </a:r>
          </a:p>
          <a:p>
            <a:endParaRPr lang="en-US" dirty="0"/>
          </a:p>
          <a:p>
            <a:r>
              <a:rPr lang="en-US" b="1" dirty="0"/>
              <a:t>Placement is </a:t>
            </a:r>
            <a:r>
              <a:rPr lang="en-US" b="1" dirty="0">
                <a:solidFill>
                  <a:srgbClr val="FF0000"/>
                </a:solidFill>
              </a:rPr>
              <a:t>VERY HARD</a:t>
            </a:r>
            <a:r>
              <a:rPr lang="en-US" b="1" dirty="0"/>
              <a:t>!</a:t>
            </a:r>
            <a:endParaRPr lang="en-US" b="1" dirty="0">
              <a:solidFill>
                <a:srgbClr val="FF0000"/>
              </a:solidFill>
            </a:endParaRPr>
          </a:p>
          <a:p>
            <a:pPr lvl="1"/>
            <a:r>
              <a:rPr lang="en-US" dirty="0"/>
              <a:t>Bad placement </a:t>
            </a:r>
            <a:r>
              <a:rPr lang="en-US" dirty="0">
                <a:sym typeface="Wingdings"/>
              </a:rPr>
              <a:t> Much</a:t>
            </a:r>
            <a:r>
              <a:rPr lang="en-US" dirty="0"/>
              <a:t> more wire</a:t>
            </a:r>
          </a:p>
          <a:p>
            <a:pPr lvl="1"/>
            <a:r>
              <a:rPr lang="en-US" dirty="0"/>
              <a:t>More wire:  bigger, slower chip</a:t>
            </a:r>
          </a:p>
          <a:p>
            <a:pPr lvl="1"/>
            <a:r>
              <a:rPr lang="en-US" dirty="0"/>
              <a:t>If placement is </a:t>
            </a:r>
            <a:r>
              <a:rPr lang="en-US" i="1" dirty="0"/>
              <a:t>very</a:t>
            </a:r>
            <a:r>
              <a:rPr lang="en-US" dirty="0"/>
              <a:t> bad, next tool in</a:t>
            </a:r>
            <a:br>
              <a:rPr lang="en-US" dirty="0"/>
            </a:br>
            <a:r>
              <a:rPr lang="en-US" dirty="0"/>
              <a:t> the flow—the </a:t>
            </a:r>
            <a:r>
              <a:rPr lang="en-US" b="1" dirty="0">
                <a:solidFill>
                  <a:srgbClr val="800000"/>
                </a:solidFill>
              </a:rPr>
              <a:t>router</a:t>
            </a:r>
            <a:r>
              <a:rPr lang="en-US" dirty="0"/>
              <a:t>—unable to</a:t>
            </a:r>
            <a:br>
              <a:rPr lang="en-US" dirty="0"/>
            </a:br>
            <a:r>
              <a:rPr lang="en-US" dirty="0"/>
              <a:t> connect all wires, or meet timing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AE8E1E-EDA2-B6BE-2BF1-4DAAACB153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2888" y="1466848"/>
            <a:ext cx="2585626" cy="4611231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2DEA725-334A-57E4-49F9-144975C5A8CA}"/>
              </a:ext>
            </a:extLst>
          </p:cNvPr>
          <p:cNvCxnSpPr>
            <a:cxnSpLocks/>
          </p:cNvCxnSpPr>
          <p:nvPr/>
        </p:nvCxnSpPr>
        <p:spPr bwMode="auto">
          <a:xfrm flipV="1">
            <a:off x="6291943" y="4751472"/>
            <a:ext cx="2568049" cy="75669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oval" w="med" len="med"/>
            <a:tailEnd type="triangle"/>
          </a:ln>
          <a:effectLst/>
        </p:spPr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B152C9F-3BF9-488C-BCFF-C44F0D58B264}"/>
              </a:ext>
            </a:extLst>
          </p:cNvPr>
          <p:cNvCxnSpPr>
            <a:cxnSpLocks/>
          </p:cNvCxnSpPr>
          <p:nvPr/>
        </p:nvCxnSpPr>
        <p:spPr bwMode="auto">
          <a:xfrm>
            <a:off x="5410200" y="1741714"/>
            <a:ext cx="3450993" cy="97232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0B4B8E"/>
            </a:solidFill>
            <a:prstDash val="solid"/>
            <a:round/>
            <a:headEnd type="oval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14944646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FC4097-8EFB-F444-4CC5-ACCC96CD2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Analogy to City Planning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A14A2D-7A00-8F8C-4930-A9C2332181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to plan a city for 5-10M+ people?</a:t>
            </a:r>
          </a:p>
        </p:txBody>
      </p:sp>
      <p:pic>
        <p:nvPicPr>
          <p:cNvPr id="18436" name="Picture 4" descr="Planning and Zoning | City of Davis, CA">
            <a:extLst>
              <a:ext uri="{FF2B5EF4-FFF2-40B4-BE49-F238E27FC236}">
                <a16:creationId xmlns:a16="http://schemas.microsoft.com/office/drawing/2014/main" id="{F8234D7C-6089-CDBA-6ACE-37476D5205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111771"/>
            <a:ext cx="7495721" cy="4265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8" name="Picture 6" descr="New Map Template Provides Fast Access to Web Maps | ArcNews">
            <a:extLst>
              <a:ext uri="{FF2B5EF4-FFF2-40B4-BE49-F238E27FC236}">
                <a16:creationId xmlns:a16="http://schemas.microsoft.com/office/drawing/2014/main" id="{04593FD3-7676-FD3D-0A65-C770F8209C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4092" y="1503247"/>
            <a:ext cx="3240217" cy="2318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19023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FE1024-D686-B157-B521-396A3CD76A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Requirement for Placement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3E2C7A-A983-6B5F-B624-18FB61EC32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b="1" dirty="0"/>
              <a:t>Must handle </a:t>
            </a:r>
            <a:r>
              <a:rPr lang="en-US" altLang="zh-TW" b="1" dirty="0">
                <a:solidFill>
                  <a:schemeClr val="accent2"/>
                </a:solidFill>
              </a:rPr>
              <a:t>4-10M</a:t>
            </a:r>
            <a:r>
              <a:rPr lang="en-US" altLang="zh-TW" b="1" dirty="0"/>
              <a:t> cells, </a:t>
            </a:r>
            <a:r>
              <a:rPr lang="en-US" altLang="zh-TW" b="1" dirty="0">
                <a:solidFill>
                  <a:schemeClr val="accent2"/>
                </a:solidFill>
              </a:rPr>
              <a:t>1000s </a:t>
            </a:r>
            <a:r>
              <a:rPr lang="en-US" altLang="zh-TW" b="1" dirty="0"/>
              <a:t>macros  </a:t>
            </a:r>
          </a:p>
          <a:p>
            <a:pPr lvl="1"/>
            <a:r>
              <a:rPr lang="en-US" altLang="zh-TW" i="1" dirty="0"/>
              <a:t>64 bits + near-linear asymptotic complexity</a:t>
            </a:r>
          </a:p>
          <a:p>
            <a:r>
              <a:rPr lang="en-US" altLang="zh-TW" b="1" dirty="0"/>
              <a:t>Accept fixed ports/pads/pins + fixed cells</a:t>
            </a:r>
          </a:p>
          <a:p>
            <a:r>
              <a:rPr lang="en-US" altLang="zh-TW" b="1" dirty="0"/>
              <a:t>Place macros, esp. with var. aspect ratios</a:t>
            </a:r>
          </a:p>
          <a:p>
            <a:pPr lvl="1"/>
            <a:r>
              <a:rPr lang="en-US" altLang="zh-TW" dirty="0"/>
              <a:t>Non-trivial heights and widths (ex: height=2rows)</a:t>
            </a:r>
          </a:p>
          <a:p>
            <a:r>
              <a:rPr lang="en-US" altLang="zh-TW" b="1" dirty="0"/>
              <a:t>Honor targets and limits for net length</a:t>
            </a:r>
          </a:p>
          <a:p>
            <a:r>
              <a:rPr lang="en-US" altLang="zh-TW" b="1" dirty="0"/>
              <a:t>Respect floorplan constraints</a:t>
            </a:r>
          </a:p>
          <a:p>
            <a:r>
              <a:rPr lang="en-US" altLang="zh-TW" b="1" dirty="0"/>
              <a:t>Handle a wide range of placement densities </a:t>
            </a:r>
          </a:p>
          <a:p>
            <a:pPr lvl="1"/>
            <a:r>
              <a:rPr lang="en-US" altLang="zh-TW" dirty="0"/>
              <a:t>From &lt;25% to 100% occupied</a:t>
            </a:r>
            <a:endParaRPr lang="zh-TW" alt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62819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FE1024-D686-B157-B521-396A3CD76A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Requirement for Placement  (cont’d)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3E2C7A-A983-6B5F-B624-18FB61EC32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b="1" dirty="0"/>
              <a:t>Add / delete filler cells and </a:t>
            </a:r>
            <a:r>
              <a:rPr lang="en-US" altLang="zh-TW" b="1" dirty="0" err="1"/>
              <a:t>Nwell</a:t>
            </a:r>
            <a:r>
              <a:rPr lang="en-US" altLang="zh-TW" b="1" dirty="0"/>
              <a:t> contacts</a:t>
            </a:r>
          </a:p>
          <a:p>
            <a:r>
              <a:rPr lang="en-US" altLang="zh-TW" b="1" dirty="0"/>
              <a:t>Ignore clock connections </a:t>
            </a:r>
          </a:p>
          <a:p>
            <a:r>
              <a:rPr lang="en-US" altLang="zh-TW" b="1" dirty="0"/>
              <a:t>ECO (Engineering Change Order) placement </a:t>
            </a:r>
          </a:p>
          <a:p>
            <a:pPr lvl="1"/>
            <a:r>
              <a:rPr lang="en-US" altLang="zh-TW" dirty="0"/>
              <a:t>Fix overlaps after logic restructuring</a:t>
            </a:r>
          </a:p>
          <a:p>
            <a:pPr lvl="1"/>
            <a:r>
              <a:rPr lang="en-US" altLang="zh-TW" dirty="0"/>
              <a:t>Place a small number of unplaced blocks</a:t>
            </a:r>
          </a:p>
          <a:p>
            <a:r>
              <a:rPr lang="en-US" altLang="zh-TW" b="1" dirty="0"/>
              <a:t>Datapath planning services </a:t>
            </a:r>
          </a:p>
          <a:p>
            <a:pPr lvl="1"/>
            <a:r>
              <a:rPr lang="en-US" altLang="zh-TW" dirty="0"/>
              <a:t>Ex: many-core processor units</a:t>
            </a:r>
          </a:p>
          <a:p>
            <a:r>
              <a:rPr lang="en-US" altLang="zh-TW" b="1" dirty="0"/>
              <a:t>Provide dialog services to enable cooperation across tools</a:t>
            </a:r>
          </a:p>
          <a:p>
            <a:pPr lvl="1"/>
            <a:r>
              <a:rPr lang="en-US" altLang="zh-TW" dirty="0"/>
              <a:t>Ex: between placement and synthesis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750795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0D7FD-7DC9-90ED-CCF9-015CDD0625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Importance of Placement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92E1ED-2C5F-079D-2959-1344C72EF3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en-US" altLang="zh-TW" sz="2400" b="1" dirty="0"/>
              <a:t>Placement is a fundamental problem for physical design </a:t>
            </a:r>
          </a:p>
          <a:p>
            <a:pPr>
              <a:lnSpc>
                <a:spcPct val="80000"/>
              </a:lnSpc>
            </a:pPr>
            <a:r>
              <a:rPr lang="en-US" altLang="zh-TW" sz="2400" b="1" dirty="0"/>
              <a:t>Becomes very active again in recent years:</a:t>
            </a:r>
          </a:p>
          <a:p>
            <a:pPr lvl="1">
              <a:lnSpc>
                <a:spcPct val="80000"/>
              </a:lnSpc>
            </a:pPr>
            <a:r>
              <a:rPr lang="en-US" altLang="zh-TW" dirty="0"/>
              <a:t>Many new academic placers since 2000</a:t>
            </a:r>
          </a:p>
          <a:p>
            <a:pPr lvl="1">
              <a:lnSpc>
                <a:spcPct val="80000"/>
              </a:lnSpc>
            </a:pPr>
            <a:r>
              <a:rPr lang="en-US" altLang="zh-TW" dirty="0"/>
              <a:t>Many other publications to handle timing, </a:t>
            </a:r>
            <a:r>
              <a:rPr lang="en-US" altLang="zh-TW" dirty="0" err="1"/>
              <a:t>routability</a:t>
            </a:r>
            <a:r>
              <a:rPr lang="en-US" altLang="zh-TW" dirty="0"/>
              <a:t>, etc.</a:t>
            </a:r>
          </a:p>
          <a:p>
            <a:pPr>
              <a:lnSpc>
                <a:spcPct val="80000"/>
              </a:lnSpc>
            </a:pPr>
            <a:r>
              <a:rPr lang="en-US" altLang="zh-TW" sz="2400" b="1" dirty="0"/>
              <a:t>Reasons:</a:t>
            </a:r>
          </a:p>
          <a:p>
            <a:pPr lvl="1">
              <a:lnSpc>
                <a:spcPct val="80000"/>
              </a:lnSpc>
            </a:pPr>
            <a:r>
              <a:rPr lang="en-US" altLang="zh-TW" dirty="0"/>
              <a:t>Serious interconnect issues (delay, </a:t>
            </a:r>
            <a:r>
              <a:rPr lang="en-US" altLang="zh-TW" dirty="0" err="1"/>
              <a:t>routability</a:t>
            </a:r>
            <a:r>
              <a:rPr lang="en-US" altLang="zh-TW" dirty="0"/>
              <a:t>, etc.) in advanced nodes</a:t>
            </a:r>
          </a:p>
          <a:p>
            <a:pPr lvl="2">
              <a:lnSpc>
                <a:spcPct val="80000"/>
              </a:lnSpc>
            </a:pPr>
            <a:r>
              <a:rPr lang="en-US" altLang="zh-TW" sz="2400" dirty="0"/>
              <a:t>Placement determines interconnect to the first order</a:t>
            </a:r>
            <a:r>
              <a:rPr lang="en-US" altLang="zh-TW" sz="2400" dirty="0">
                <a:sym typeface="Wingdings" pitchFamily="2" charset="2"/>
              </a:rPr>
              <a:t> </a:t>
            </a:r>
          </a:p>
          <a:p>
            <a:pPr lvl="2">
              <a:lnSpc>
                <a:spcPct val="80000"/>
              </a:lnSpc>
            </a:pPr>
            <a:r>
              <a:rPr lang="en-US" altLang="zh-TW" sz="2400" dirty="0">
                <a:sym typeface="Wingdings" pitchFamily="2" charset="2"/>
              </a:rPr>
              <a:t>Need placement information even in early design stages (ex: logic synthesis)</a:t>
            </a:r>
          </a:p>
          <a:p>
            <a:pPr lvl="1">
              <a:lnSpc>
                <a:spcPct val="80000"/>
              </a:lnSpc>
            </a:pPr>
            <a:r>
              <a:rPr lang="en-US" altLang="zh-TW" dirty="0"/>
              <a:t>Placement problem becomes significantly larger</a:t>
            </a:r>
          </a:p>
          <a:p>
            <a:pPr lvl="1">
              <a:lnSpc>
                <a:spcPct val="80000"/>
              </a:lnSpc>
            </a:pPr>
            <a:r>
              <a:rPr lang="en-US" altLang="zh-TW" dirty="0"/>
              <a:t>Cong et al. [ASPDAC-03, ISPD-03, ICCAD-03] point out that existing placers are far from optimal, not scalable, and not stable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085601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6244</TotalTime>
  <Words>2522</Words>
  <Application>Microsoft Macintosh PowerPoint</Application>
  <PresentationFormat>Widescreen</PresentationFormat>
  <Paragraphs>442</Paragraphs>
  <Slides>39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6" baseType="lpstr">
      <vt:lpstr>Trade Gothic LT Std Cn</vt:lpstr>
      <vt:lpstr>Arial</vt:lpstr>
      <vt:lpstr>Calibri</vt:lpstr>
      <vt:lpstr>Calibri Light</vt:lpstr>
      <vt:lpstr>Monotype Sorts</vt:lpstr>
      <vt:lpstr>Times New Roman</vt:lpstr>
      <vt:lpstr>Office Theme</vt:lpstr>
      <vt:lpstr>Lecture 11: Placement – I </vt:lpstr>
      <vt:lpstr>Physical Design Flow</vt:lpstr>
      <vt:lpstr>Placement</vt:lpstr>
      <vt:lpstr>Example</vt:lpstr>
      <vt:lpstr>Placement Problem</vt:lpstr>
      <vt:lpstr>Analogy to City Planning</vt:lpstr>
      <vt:lpstr>Requirement for Placement</vt:lpstr>
      <vt:lpstr>Requirement for Placement  (cont’d)</vt:lpstr>
      <vt:lpstr>Importance of Placement</vt:lpstr>
      <vt:lpstr>Industry-Academia Collaboration</vt:lpstr>
      <vt:lpstr>Placement for Different Design Styles</vt:lpstr>
      <vt:lpstr>Placement in Machine Learning</vt:lpstr>
      <vt:lpstr>Placement Footprints</vt:lpstr>
      <vt:lpstr>Placement Footprints (cont’d)</vt:lpstr>
      <vt:lpstr>Placement Footprints</vt:lpstr>
      <vt:lpstr>Commercial Tools</vt:lpstr>
      <vt:lpstr>Placement is VERY HARD</vt:lpstr>
      <vt:lpstr>Let’s Start with a Simple Placer</vt:lpstr>
      <vt:lpstr>Objective of a Placer</vt:lpstr>
      <vt:lpstr>Placement Terminology</vt:lpstr>
      <vt:lpstr>Wirelength Estimation</vt:lpstr>
      <vt:lpstr>Half-perimeter Wirelength (HPWL)</vt:lpstr>
      <vt:lpstr>About HPWL</vt:lpstr>
      <vt:lpstr>About HPWL (cont’d)</vt:lpstr>
      <vt:lpstr>A Simple Iterative Placer</vt:lpstr>
      <vt:lpstr>A Simple Iterative Placer: Pseudocode</vt:lpstr>
      <vt:lpstr>Computing ΔL Efficiently (Incrementally)</vt:lpstr>
      <vt:lpstr>How does this Simple Placer Work?</vt:lpstr>
      <vt:lpstr>Takeaways for the Simple Placer</vt:lpstr>
      <vt:lpstr>Problem of the Simple Placer?</vt:lpstr>
      <vt:lpstr>Downhill and Uphill Movement</vt:lpstr>
      <vt:lpstr>Simulated Annealing (SA)-based Placer</vt:lpstr>
      <vt:lpstr>Neighboring Solutions</vt:lpstr>
      <vt:lpstr>Move Selection Strategy</vt:lpstr>
      <vt:lpstr>Move Restriction</vt:lpstr>
      <vt:lpstr>How does an SA-based Placer Work?</vt:lpstr>
      <vt:lpstr>Problem of SA-based Placer</vt:lpstr>
      <vt:lpstr>A Famous SA-based Placer: TimberWolf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Pao-I Chen</dc:creator>
  <cp:lastModifiedBy>Tsung-Wei Huang</cp:lastModifiedBy>
  <cp:revision>1860</cp:revision>
  <dcterms:created xsi:type="dcterms:W3CDTF">2021-01-05T18:50:35Z</dcterms:created>
  <dcterms:modified xsi:type="dcterms:W3CDTF">2022-08-11T21:57:23Z</dcterms:modified>
</cp:coreProperties>
</file>